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9"/>
  </p:notesMasterIdLst>
  <p:sldIdLst>
    <p:sldId id="347" r:id="rId2"/>
    <p:sldId id="399" r:id="rId3"/>
    <p:sldId id="400" r:id="rId4"/>
    <p:sldId id="404" r:id="rId5"/>
    <p:sldId id="402" r:id="rId6"/>
    <p:sldId id="405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7" r:id="rId15"/>
    <p:sldId id="418" r:id="rId16"/>
    <p:sldId id="419" r:id="rId17"/>
    <p:sldId id="446" r:id="rId18"/>
    <p:sldId id="447" r:id="rId19"/>
    <p:sldId id="445" r:id="rId20"/>
    <p:sldId id="444" r:id="rId21"/>
    <p:sldId id="421" r:id="rId22"/>
    <p:sldId id="422" r:id="rId23"/>
    <p:sldId id="423" r:id="rId24"/>
    <p:sldId id="426" r:id="rId25"/>
    <p:sldId id="448" r:id="rId26"/>
    <p:sldId id="425" r:id="rId27"/>
    <p:sldId id="392" r:id="rId28"/>
    <p:sldId id="438" r:id="rId29"/>
    <p:sldId id="439" r:id="rId30"/>
    <p:sldId id="396" r:id="rId31"/>
    <p:sldId id="443" r:id="rId32"/>
    <p:sldId id="397" r:id="rId33"/>
    <p:sldId id="398" r:id="rId34"/>
    <p:sldId id="435" r:id="rId35"/>
    <p:sldId id="440" r:id="rId36"/>
    <p:sldId id="436" r:id="rId37"/>
    <p:sldId id="437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FF79"/>
    <a:srgbClr val="9D9CA4"/>
    <a:srgbClr val="E3F3F4"/>
    <a:srgbClr val="FFFFFF"/>
    <a:srgbClr val="EA0000"/>
    <a:srgbClr val="73C1C7"/>
    <a:srgbClr val="FFFFCC"/>
    <a:srgbClr val="FFFF00"/>
    <a:srgbClr val="0000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8" autoAdjust="0"/>
    <p:restoredTop sz="95560" autoAdjust="0"/>
  </p:normalViewPr>
  <p:slideViewPr>
    <p:cSldViewPr>
      <p:cViewPr>
        <p:scale>
          <a:sx n="70" d="100"/>
          <a:sy n="70" d="100"/>
        </p:scale>
        <p:origin x="-1002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9D6E8-7C84-4114-A49B-6A07C4C7F8BC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22239-DB9F-4502-9C6A-5D09BD07D0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6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14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831AB8-7199-45D9-9E4D-AADED0BD7CC5}" type="slidenum">
              <a:rPr lang="en-US"/>
              <a:pPr/>
              <a:t>15</a:t>
            </a:fld>
            <a:endParaRPr lang="en-US"/>
          </a:p>
        </p:txBody>
      </p:sp>
      <p:sp>
        <p:nvSpPr>
          <p:cNvPr id="41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18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FD2718-A5F6-4111-B8F5-C40025CBBF56}" type="slidenum">
              <a:rPr lang="en-US"/>
              <a:pPr/>
              <a:t>19</a:t>
            </a:fld>
            <a:endParaRPr lang="en-US"/>
          </a:p>
        </p:txBody>
      </p:sp>
      <p:sp>
        <p:nvSpPr>
          <p:cNvPr id="42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21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27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28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34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8A926-F616-47E7-AA17-6B1784058B3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4F7114-9410-461F-8282-28DCD850410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37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5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39C57-56CA-4181-86C4-C73787BB385F}" type="slidenum">
              <a:rPr lang="en-US"/>
              <a:pPr/>
              <a:t>9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A345A-55B1-43C8-8066-B043B0BFB8BB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DC34B-32FC-4C10-935C-281F65A0193E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F943-813E-4DF3-AD38-2F1F48BEA05A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E34A-7B9A-469E-840E-6429A5D2C2FA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A0E09-66C1-4E95-87FB-FA46AD11FBDF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E0651-91F9-4F66-B7AD-7DEF03A735CE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EDBA-A405-4C35-9EAE-A98C0679E3A5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319A8-28BF-4462-8564-32AF0B1570D4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4029E-E0DB-480C-B548-58BD8AB86B2E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D9B7-1C42-441D-8C20-82F575FA209C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A31C-6013-4A89-9272-B596FCE6EC4D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80D7E-B063-4316-BB79-1C4FEE522D3C}" type="datetime1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3C381-4EB4-41CB-BAE7-3D06155C7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fade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ghrist\Desktop\java\eucharis\EuCharis_Aug_15.jar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sselgrid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70000" contrast="-70000"/>
          </a:blip>
          <a:srcRect l="4762" t="19934" b="136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90600" y="533400"/>
            <a:ext cx="7162800" cy="1937984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Calibri" pitchFamily="34" charset="0"/>
              </a:rPr>
              <a:t>euler</a:t>
            </a:r>
            <a:r>
              <a:rPr lang="en-US" sz="6600" dirty="0" smtClean="0">
                <a:latin typeface="Calibri" pitchFamily="34" charset="0"/>
              </a:rPr>
              <a:t> calculus</a:t>
            </a:r>
          </a:p>
          <a:p>
            <a:pPr algn="ctr"/>
            <a:r>
              <a:rPr lang="en-US" sz="6600" dirty="0" smtClean="0">
                <a:latin typeface="Calibri" pitchFamily="34" charset="0"/>
              </a:rPr>
              <a:t>for data</a:t>
            </a:r>
            <a:endParaRPr lang="en-US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2514600" y="6019800"/>
            <a:ext cx="4038600" cy="533400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/>
                </a:solidFill>
                <a:latin typeface="Calibri" pitchFamily="34" charset="0"/>
              </a:rPr>
              <a:t>focm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: </a:t>
            </a:r>
            <a:r>
              <a:rPr lang="en-US" sz="2000" dirty="0" err="1" smtClean="0">
                <a:solidFill>
                  <a:schemeClr val="tx2"/>
                </a:solidFill>
                <a:latin typeface="Calibri" pitchFamily="34" charset="0"/>
              </a:rPr>
              <a:t>budapest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: </a:t>
            </a:r>
            <a:r>
              <a:rPr lang="en-US" sz="2000" dirty="0" err="1" smtClean="0">
                <a:solidFill>
                  <a:schemeClr val="tx2"/>
                </a:solidFill>
                <a:latin typeface="Calibri" pitchFamily="34" charset="0"/>
              </a:rPr>
              <a:t>july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: 2011</a:t>
            </a:r>
            <a:endParaRPr lang="en-US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05000" y="2895600"/>
            <a:ext cx="5334000" cy="2590800"/>
          </a:xfrm>
          <a:prstGeom prst="roundRect">
            <a:avLst/>
          </a:prstGeom>
          <a:ln w="571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accent2"/>
                </a:solidFill>
                <a:latin typeface="Calibri" pitchFamily="34" charset="0"/>
              </a:rPr>
              <a:t>robert</a:t>
            </a:r>
            <a:r>
              <a:rPr lang="en-US" sz="3600" b="1" dirty="0" smtClean="0">
                <a:solidFill>
                  <a:schemeClr val="accent2"/>
                </a:solidFill>
                <a:latin typeface="Calibri" pitchFamily="34" charset="0"/>
              </a:rPr>
              <a:t>  </a:t>
            </a:r>
            <a:r>
              <a:rPr lang="en-US" sz="3600" b="1" dirty="0" err="1" smtClean="0">
                <a:solidFill>
                  <a:schemeClr val="accent2"/>
                </a:solidFill>
                <a:latin typeface="Calibri" pitchFamily="34" charset="0"/>
              </a:rPr>
              <a:t>ghrist</a:t>
            </a:r>
            <a:r>
              <a:rPr lang="en-US" sz="3200" dirty="0" smtClean="0">
                <a:solidFill>
                  <a:schemeClr val="accent2"/>
                </a:solidFill>
                <a:latin typeface="Calibri" pitchFamily="34" charset="0"/>
              </a:rPr>
              <a:t/>
            </a:r>
            <a:br>
              <a:rPr lang="en-US" sz="3200" dirty="0" smtClean="0">
                <a:solidFill>
                  <a:schemeClr val="accent2"/>
                </a:solidFill>
                <a:latin typeface="Calibri" pitchFamily="34" charset="0"/>
              </a:rPr>
            </a:br>
            <a:endParaRPr lang="en-US" sz="1200" dirty="0" smtClean="0">
              <a:solidFill>
                <a:schemeClr val="accent2"/>
              </a:solidFill>
              <a:latin typeface="Calibri" pitchFamily="34" charset="0"/>
            </a:endParaRPr>
          </a:p>
          <a:p>
            <a:r>
              <a:rPr lang="en-US" sz="2400" dirty="0" err="1" smtClean="0">
                <a:solidFill>
                  <a:schemeClr val="tx2"/>
                </a:solidFill>
                <a:latin typeface="Calibri" pitchFamily="34" charset="0"/>
              </a:rPr>
              <a:t>andrea</a:t>
            </a: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alibri" pitchFamily="34" charset="0"/>
              </a:rPr>
              <a:t>mitchell</a:t>
            </a: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 university </a:t>
            </a:r>
            <a:b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professor of mathematics &amp; </a:t>
            </a:r>
          </a:p>
          <a:p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electrical/systems engineering</a:t>
            </a:r>
          </a:p>
          <a:p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the university of </a:t>
            </a:r>
            <a:r>
              <a:rPr lang="en-US" sz="2400" dirty="0" err="1" smtClean="0">
                <a:solidFill>
                  <a:schemeClr val="tx2"/>
                </a:solidFill>
                <a:latin typeface="Calibri" pitchFamily="34" charset="0"/>
              </a:rPr>
              <a:t>pennsylvania</a:t>
            </a:r>
            <a:endParaRPr lang="en-US" sz="24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0" name="Picture 9" descr="shield.two-colo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1840" y="3810000"/>
            <a:ext cx="1142223" cy="990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62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2288" y="1622425"/>
            <a:ext cx="3186112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305175" y="3579813"/>
            <a:ext cx="1885950" cy="2109787"/>
            <a:chOff x="3547" y="2044"/>
            <a:chExt cx="1188" cy="1329"/>
          </a:xfrm>
        </p:grpSpPr>
        <p:sp>
          <p:nvSpPr>
            <p:cNvPr id="364557" name="Rectangle 13"/>
            <p:cNvSpPr>
              <a:spLocks noChangeArrowheads="1"/>
            </p:cNvSpPr>
            <p:nvPr/>
          </p:nvSpPr>
          <p:spPr bwMode="auto">
            <a:xfrm>
              <a:off x="4141" y="2222"/>
              <a:ext cx="594" cy="567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564" name="Rectangle 20"/>
            <p:cNvSpPr>
              <a:spLocks noChangeArrowheads="1"/>
            </p:cNvSpPr>
            <p:nvPr/>
          </p:nvSpPr>
          <p:spPr bwMode="auto">
            <a:xfrm>
              <a:off x="3753" y="2044"/>
              <a:ext cx="594" cy="567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565" name="Rectangle 21"/>
            <p:cNvSpPr>
              <a:spLocks noChangeArrowheads="1"/>
            </p:cNvSpPr>
            <p:nvPr/>
          </p:nvSpPr>
          <p:spPr bwMode="auto">
            <a:xfrm>
              <a:off x="4137" y="2602"/>
              <a:ext cx="594" cy="567"/>
            </a:xfrm>
            <a:prstGeom prst="rect">
              <a:avLst/>
            </a:prstGeom>
            <a:solidFill>
              <a:schemeClr val="hlink">
                <a:alpha val="2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568" name="Rectangle 24"/>
            <p:cNvSpPr>
              <a:spLocks noChangeArrowheads="1"/>
            </p:cNvSpPr>
            <p:nvPr/>
          </p:nvSpPr>
          <p:spPr bwMode="auto">
            <a:xfrm>
              <a:off x="3547" y="2606"/>
              <a:ext cx="594" cy="567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569" name="Rectangle 25"/>
            <p:cNvSpPr>
              <a:spLocks noChangeArrowheads="1"/>
            </p:cNvSpPr>
            <p:nvPr/>
          </p:nvSpPr>
          <p:spPr bwMode="auto">
            <a:xfrm>
              <a:off x="3547" y="2806"/>
              <a:ext cx="594" cy="567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556" name="Rectangle 12"/>
            <p:cNvSpPr>
              <a:spLocks noChangeArrowheads="1"/>
            </p:cNvSpPr>
            <p:nvPr/>
          </p:nvSpPr>
          <p:spPr bwMode="auto">
            <a:xfrm>
              <a:off x="3949" y="2422"/>
              <a:ext cx="594" cy="567"/>
            </a:xfrm>
            <a:prstGeom prst="rect">
              <a:avLst/>
            </a:prstGeom>
            <a:solidFill>
              <a:srgbClr val="F07800">
                <a:alpha val="20000"/>
              </a:srgb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632200" y="3856038"/>
            <a:ext cx="1265238" cy="1524000"/>
            <a:chOff x="3753" y="2218"/>
            <a:chExt cx="797" cy="960"/>
          </a:xfrm>
        </p:grpSpPr>
        <p:pic>
          <p:nvPicPr>
            <p:cNvPr id="364555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52" y="2423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4566" name="Picture 2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8" y="2793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4563" name="Picture 1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55" y="2218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4554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51" y="2588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4570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53" y="2975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4567" name="Picture 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53" y="2775"/>
              <a:ext cx="19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8" name="Rounded Rectangle 17"/>
          <p:cNvSpPr/>
          <p:nvPr/>
        </p:nvSpPr>
        <p:spPr>
          <a:xfrm>
            <a:off x="4953000" y="76200"/>
            <a:ext cx="47039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problem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6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arallelogram 25"/>
          <p:cNvSpPr/>
          <p:nvPr/>
        </p:nvSpPr>
        <p:spPr>
          <a:xfrm>
            <a:off x="5638800" y="2438400"/>
            <a:ext cx="3276600" cy="381000"/>
          </a:xfrm>
          <a:prstGeom prst="parallelogram">
            <a:avLst>
              <a:gd name="adj" fmla="val 10292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0635261">
            <a:off x="6499974" y="408542"/>
            <a:ext cx="1202282" cy="218626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/>
          <p:cNvSpPr/>
          <p:nvPr/>
        </p:nvSpPr>
        <p:spPr>
          <a:xfrm>
            <a:off x="5638800" y="228600"/>
            <a:ext cx="3276600" cy="1447800"/>
          </a:xfrm>
          <a:prstGeom prst="cube">
            <a:avLst/>
          </a:prstGeom>
          <a:solidFill>
            <a:srgbClr val="73C1C7">
              <a:alpha val="69804"/>
            </a:srgb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6705600" y="762000"/>
            <a:ext cx="228600" cy="228600"/>
          </a:xfrm>
          <a:prstGeom prst="star5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 rot="21425535">
            <a:off x="6435934" y="281050"/>
            <a:ext cx="1219200" cy="245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23496" y="3886200"/>
            <a:ext cx="8915400" cy="12192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694" name="Rectangle 6"/>
          <p:cNvSpPr>
            <a:spLocks noChangeArrowheads="1"/>
          </p:cNvSpPr>
          <p:nvPr/>
        </p:nvSpPr>
        <p:spPr bwMode="auto">
          <a:xfrm>
            <a:off x="250271" y="3957935"/>
            <a:ext cx="75745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theorem: [BG]</a:t>
            </a:r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en-US" sz="2400" b="1" dirty="0" smtClean="0"/>
              <a:t>assuming target supports with uniform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U</a:t>
            </a:r>
            <a:r>
              <a:rPr lang="en-US" sz="2400" b="1" baseline="-25000" dirty="0" err="1" smtClean="0"/>
              <a:t>i</a:t>
            </a:r>
            <a:r>
              <a:rPr lang="en-US" sz="2400" b="1" dirty="0" smtClean="0"/>
              <a:t>)=N</a:t>
            </a:r>
            <a:endParaRPr lang="en-US" sz="2400" b="1" dirty="0"/>
          </a:p>
        </p:txBody>
      </p:sp>
      <p:sp>
        <p:nvSpPr>
          <p:cNvPr id="370695" name="Rectangle 7"/>
          <p:cNvSpPr>
            <a:spLocks noChangeArrowheads="1"/>
          </p:cNvSpPr>
          <p:nvPr/>
        </p:nvSpPr>
        <p:spPr bwMode="auto">
          <a:xfrm>
            <a:off x="2989263" y="4397514"/>
            <a:ext cx="31829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# targets = 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en-US" sz="3200" b="1" dirty="0" smtClean="0">
                <a:solidFill>
                  <a:schemeClr val="accent2"/>
                </a:solidFill>
              </a:rPr>
              <a:t>(</a:t>
            </a:r>
            <a:r>
              <a:rPr lang="en-US" sz="2400" b="1" dirty="0" smtClean="0">
                <a:solidFill>
                  <a:schemeClr val="accent2"/>
                </a:solidFill>
              </a:rPr>
              <a:t>1/N</a:t>
            </a:r>
            <a:r>
              <a:rPr lang="en-US" sz="3200" b="1" dirty="0" smtClean="0">
                <a:solidFill>
                  <a:srgbClr val="EA0000"/>
                </a:solidFill>
              </a:rPr>
              <a:t>)</a:t>
            </a:r>
            <a:r>
              <a:rPr lang="el-GR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000" b="1" baseline="-25000" dirty="0" smtClean="0">
                <a:solidFill>
                  <a:schemeClr val="accent2"/>
                </a:solidFill>
              </a:rPr>
              <a:t>X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</a:rPr>
              <a:t>h d</a:t>
            </a:r>
            <a:r>
              <a:rPr lang="el-GR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70700" name="Text Box 12"/>
          <p:cNvSpPr txBox="1">
            <a:spLocks noChangeArrowheads="1"/>
          </p:cNvSpPr>
          <p:nvPr/>
        </p:nvSpPr>
        <p:spPr bwMode="auto">
          <a:xfrm>
            <a:off x="1330325" y="5342076"/>
            <a:ext cx="10070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/>
              <a:t> </a:t>
            </a:r>
            <a:r>
              <a:rPr lang="el-GR" sz="36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1600" b="1" dirty="0"/>
              <a:t> </a:t>
            </a:r>
            <a:r>
              <a:rPr lang="en-US" sz="2400" b="1" dirty="0"/>
              <a:t>h 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</a:t>
            </a:r>
            <a:endParaRPr lang="en-US" sz="2000" b="1" baseline="-25000" dirty="0"/>
          </a:p>
        </p:txBody>
      </p:sp>
      <p:sp>
        <p:nvSpPr>
          <p:cNvPr id="370703" name="Rectangle 15"/>
          <p:cNvSpPr>
            <a:spLocks noChangeArrowheads="1"/>
          </p:cNvSpPr>
          <p:nvPr/>
        </p:nvSpPr>
        <p:spPr bwMode="auto">
          <a:xfrm>
            <a:off x="2209800" y="5366028"/>
            <a:ext cx="20265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/>
              <a:t>= 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1600" b="1" dirty="0" smtClean="0"/>
              <a:t> </a:t>
            </a:r>
            <a:r>
              <a:rPr lang="en-US" sz="3600" b="1" dirty="0" smtClean="0"/>
              <a:t>(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b="1" dirty="0" smtClean="0"/>
              <a:t>1</a:t>
            </a:r>
            <a:r>
              <a:rPr lang="en-US" sz="2400" b="1" baseline="-25000" dirty="0" smtClean="0"/>
              <a:t>U</a:t>
            </a:r>
            <a:r>
              <a:rPr lang="en-US" sz="2400" b="1" baseline="-50000" dirty="0" smtClean="0"/>
              <a:t>i</a:t>
            </a:r>
            <a:r>
              <a:rPr lang="en-US" sz="3600" b="1" dirty="0" smtClean="0">
                <a:solidFill>
                  <a:prstClr val="black"/>
                </a:solidFill>
              </a:rPr>
              <a:t>) </a:t>
            </a:r>
            <a:r>
              <a:rPr lang="en-US" sz="2400" b="1" dirty="0" smtClean="0"/>
              <a:t>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</a:t>
            </a:r>
            <a:r>
              <a:rPr lang="en-US" sz="3200" b="1" dirty="0"/>
              <a:t> </a:t>
            </a:r>
            <a:endParaRPr lang="en-US" sz="2000" b="1" baseline="-25000" dirty="0"/>
          </a:p>
        </p:txBody>
      </p:sp>
      <p:sp>
        <p:nvSpPr>
          <p:cNvPr id="370705" name="Rectangle 17"/>
          <p:cNvSpPr>
            <a:spLocks noChangeArrowheads="1"/>
          </p:cNvSpPr>
          <p:nvPr/>
        </p:nvSpPr>
        <p:spPr bwMode="auto">
          <a:xfrm>
            <a:off x="3962400" y="5311914"/>
            <a:ext cx="20120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/>
              <a:t>= </a:t>
            </a:r>
            <a:r>
              <a:rPr lang="en-US" sz="2000" b="1" dirty="0" smtClean="0"/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3600" b="1" dirty="0"/>
              <a:t>(</a:t>
            </a:r>
            <a:r>
              <a:rPr lang="el-GR" sz="36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3200" b="1" dirty="0"/>
              <a:t> </a:t>
            </a:r>
            <a:r>
              <a:rPr lang="en-US" sz="2400" b="1" dirty="0" smtClean="0"/>
              <a:t>1</a:t>
            </a:r>
            <a:r>
              <a:rPr lang="en-US" sz="2400" b="1" baseline="-25000" dirty="0" smtClean="0"/>
              <a:t>U</a:t>
            </a:r>
            <a:r>
              <a:rPr lang="en-US" sz="2400" b="1" baseline="-50000" dirty="0" smtClean="0"/>
              <a:t>i</a:t>
            </a:r>
            <a:r>
              <a:rPr lang="en-US" sz="4000" b="1" dirty="0" smtClean="0"/>
              <a:t> </a:t>
            </a:r>
            <a:r>
              <a:rPr lang="en-US" sz="2400" b="1" dirty="0"/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3600" b="1" dirty="0" smtClean="0"/>
              <a:t>) </a:t>
            </a:r>
            <a:endParaRPr lang="en-US" sz="3600" b="1" dirty="0"/>
          </a:p>
        </p:txBody>
      </p:sp>
      <p:sp>
        <p:nvSpPr>
          <p:cNvPr id="370707" name="Rectangle 19"/>
          <p:cNvSpPr>
            <a:spLocks noChangeArrowheads="1"/>
          </p:cNvSpPr>
          <p:nvPr/>
        </p:nvSpPr>
        <p:spPr bwMode="auto">
          <a:xfrm>
            <a:off x="5715000" y="5311914"/>
            <a:ext cx="14382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/>
              <a:t>= </a:t>
            </a:r>
            <a:r>
              <a:rPr lang="en-US" sz="2000" b="1" dirty="0" smtClean="0"/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(</a:t>
            </a:r>
            <a:r>
              <a:rPr lang="en-US" sz="2400" b="1" dirty="0" err="1"/>
              <a:t>U</a:t>
            </a:r>
            <a:r>
              <a:rPr lang="en-US" sz="2400" b="1" baseline="-25000" dirty="0" err="1"/>
              <a:t>i</a:t>
            </a:r>
            <a:r>
              <a:rPr lang="en-US" sz="2400" b="1" dirty="0"/>
              <a:t>)</a:t>
            </a:r>
            <a:r>
              <a:rPr lang="en-US" sz="1600" b="1" dirty="0"/>
              <a:t> </a:t>
            </a:r>
            <a:endParaRPr lang="en-US" sz="2000" b="1" baseline="-25000" dirty="0"/>
          </a:p>
        </p:txBody>
      </p:sp>
      <p:sp>
        <p:nvSpPr>
          <p:cNvPr id="370709" name="Rectangle 21"/>
          <p:cNvSpPr>
            <a:spLocks noChangeArrowheads="1"/>
          </p:cNvSpPr>
          <p:nvPr/>
        </p:nvSpPr>
        <p:spPr bwMode="auto">
          <a:xfrm>
            <a:off x="6951457" y="5494476"/>
            <a:ext cx="987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/>
              <a:t>=  </a:t>
            </a:r>
            <a:r>
              <a:rPr lang="en-US" sz="2400" b="1" dirty="0" smtClean="0"/>
              <a:t>N</a:t>
            </a:r>
            <a:r>
              <a:rPr lang="en-US" b="1" dirty="0" smtClean="0"/>
              <a:t> </a:t>
            </a:r>
            <a:r>
              <a:rPr lang="en-US" sz="2400" b="1" dirty="0" smtClean="0"/>
              <a:t># </a:t>
            </a:r>
            <a:r>
              <a:rPr lang="en-US" sz="2400" b="1" dirty="0" err="1"/>
              <a:t>i</a:t>
            </a:r>
            <a:r>
              <a:rPr lang="en-US" sz="2400" b="1" baseline="-25000" dirty="0"/>
              <a:t> 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28600" y="1143000"/>
            <a:ext cx="45913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let W = “</a:t>
            </a:r>
            <a:r>
              <a:rPr lang="en-US" sz="2400" b="1" dirty="0" smtClean="0">
                <a:solidFill>
                  <a:schemeClr val="accent2"/>
                </a:solidFill>
              </a:rPr>
              <a:t>target space</a:t>
            </a:r>
            <a:r>
              <a:rPr lang="en-US" sz="2400" b="1" dirty="0" smtClean="0"/>
              <a:t>” </a:t>
            </a:r>
          </a:p>
          <a:p>
            <a:r>
              <a:rPr lang="en-US" sz="2400" b="1" dirty="0" smtClean="0"/>
              <a:t> = space where finite # of targets live</a:t>
            </a:r>
            <a:endParaRPr lang="en-US" sz="2400" b="1" dirty="0"/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228600" y="1962090"/>
            <a:ext cx="47900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let X = “</a:t>
            </a:r>
            <a:r>
              <a:rPr lang="en-US" sz="2400" b="1" dirty="0" smtClean="0">
                <a:solidFill>
                  <a:schemeClr val="accent2"/>
                </a:solidFill>
              </a:rPr>
              <a:t>sensor space</a:t>
            </a:r>
            <a:r>
              <a:rPr lang="en-US" sz="2400" b="1" dirty="0" smtClean="0"/>
              <a:t>” </a:t>
            </a:r>
          </a:p>
          <a:p>
            <a:r>
              <a:rPr lang="en-US" sz="2400" b="1" dirty="0" smtClean="0"/>
              <a:t> = space which parameterizes sensors</a:t>
            </a:r>
            <a:endParaRPr lang="en-US" sz="2400" b="1" dirty="0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228600" y="2814935"/>
            <a:ext cx="5902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target 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is detected on a </a:t>
            </a:r>
            <a:r>
              <a:rPr lang="en-US" sz="2400" b="1" dirty="0" smtClean="0">
                <a:solidFill>
                  <a:srgbClr val="FF0000"/>
                </a:solidFill>
              </a:rPr>
              <a:t>target support  </a:t>
            </a:r>
            <a:r>
              <a:rPr lang="en-US" sz="2400" b="1" dirty="0" err="1" smtClean="0"/>
              <a:t>U</a:t>
            </a:r>
            <a:r>
              <a:rPr lang="en-US" sz="2400" b="1" baseline="-25000" dirty="0" err="1" smtClean="0"/>
              <a:t>i</a:t>
            </a:r>
            <a:r>
              <a:rPr lang="en-US" sz="2400" b="1" dirty="0" smtClean="0"/>
              <a:t> in X </a:t>
            </a:r>
            <a:endParaRPr lang="en-US" sz="2400" b="1" dirty="0"/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28600" y="3348335"/>
            <a:ext cx="5982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sensor field on X returns h(x) = #{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: x lies in </a:t>
            </a:r>
            <a:r>
              <a:rPr lang="en-US" sz="2400" b="1" dirty="0" err="1" smtClean="0"/>
              <a:t>U</a:t>
            </a:r>
            <a:r>
              <a:rPr lang="en-US" sz="2400" b="1" baseline="-25000" dirty="0" err="1" smtClean="0"/>
              <a:t>i</a:t>
            </a:r>
            <a:r>
              <a:rPr lang="en-US" sz="2400" b="1" dirty="0" smtClean="0"/>
              <a:t> }</a:t>
            </a:r>
            <a:endParaRPr lang="en-US" sz="2400" b="1" dirty="0"/>
          </a:p>
        </p:txBody>
      </p:sp>
      <p:sp>
        <p:nvSpPr>
          <p:cNvPr id="35" name="5-Point Star 34"/>
          <p:cNvSpPr/>
          <p:nvPr/>
        </p:nvSpPr>
        <p:spPr>
          <a:xfrm>
            <a:off x="7162800" y="1143000"/>
            <a:ext cx="228600" cy="228600"/>
          </a:xfrm>
          <a:prstGeom prst="star5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5-Point Star 35"/>
          <p:cNvSpPr/>
          <p:nvPr/>
        </p:nvSpPr>
        <p:spPr>
          <a:xfrm>
            <a:off x="8077200" y="685800"/>
            <a:ext cx="228600" cy="228600"/>
          </a:xfrm>
          <a:prstGeom prst="star5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7848600" y="838200"/>
            <a:ext cx="228600" cy="228600"/>
          </a:xfrm>
          <a:prstGeom prst="star5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5-Point Star 37"/>
          <p:cNvSpPr/>
          <p:nvPr/>
        </p:nvSpPr>
        <p:spPr>
          <a:xfrm>
            <a:off x="5943600" y="838200"/>
            <a:ext cx="228600" cy="228600"/>
          </a:xfrm>
          <a:prstGeom prst="star5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9"/>
          <p:cNvGrpSpPr/>
          <p:nvPr/>
        </p:nvGrpSpPr>
        <p:grpSpPr>
          <a:xfrm>
            <a:off x="5791200" y="2438400"/>
            <a:ext cx="3048000" cy="381000"/>
            <a:chOff x="5791200" y="2438400"/>
            <a:chExt cx="3048000" cy="381000"/>
          </a:xfrm>
        </p:grpSpPr>
        <p:sp>
          <p:nvSpPr>
            <p:cNvPr id="39" name="Oval 38"/>
            <p:cNvSpPr/>
            <p:nvPr/>
          </p:nvSpPr>
          <p:spPr>
            <a:xfrm>
              <a:off x="6324600" y="2514600"/>
              <a:ext cx="1066800" cy="228600"/>
            </a:xfrm>
            <a:prstGeom prst="ellipse">
              <a:avLst/>
            </a:prstGeom>
            <a:solidFill>
              <a:srgbClr val="EA0000">
                <a:alpha val="20000"/>
              </a:srgbClr>
            </a:solidFill>
            <a:ln w="1270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6858000" y="2514600"/>
              <a:ext cx="914400" cy="152400"/>
            </a:xfrm>
            <a:prstGeom prst="ellipse">
              <a:avLst/>
            </a:prstGeom>
            <a:solidFill>
              <a:srgbClr val="EA0000">
                <a:alpha val="20000"/>
              </a:srgbClr>
            </a:solidFill>
            <a:ln w="1270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924800" y="2438400"/>
              <a:ext cx="914400" cy="304800"/>
            </a:xfrm>
            <a:prstGeom prst="ellipse">
              <a:avLst/>
            </a:prstGeom>
            <a:solidFill>
              <a:srgbClr val="EA0000">
                <a:alpha val="20000"/>
              </a:srgbClr>
            </a:solidFill>
            <a:ln w="1270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7836725" y="2526475"/>
              <a:ext cx="914400" cy="228600"/>
            </a:xfrm>
            <a:prstGeom prst="ellipse">
              <a:avLst/>
            </a:prstGeom>
            <a:solidFill>
              <a:srgbClr val="EA0000">
                <a:alpha val="20000"/>
              </a:srgbClr>
            </a:solidFill>
            <a:ln w="1270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5791200" y="2590800"/>
              <a:ext cx="914400" cy="228600"/>
            </a:xfrm>
            <a:prstGeom prst="ellipse">
              <a:avLst/>
            </a:prstGeom>
            <a:solidFill>
              <a:srgbClr val="EA0000">
                <a:alpha val="20000"/>
              </a:srgbClr>
            </a:solidFill>
            <a:ln w="12700"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Oval 29"/>
          <p:cNvSpPr/>
          <p:nvPr/>
        </p:nvSpPr>
        <p:spPr>
          <a:xfrm>
            <a:off x="7115300" y="2538350"/>
            <a:ext cx="76200" cy="762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/>
          <p:nvPr/>
        </p:nvCxnSpPr>
        <p:spPr>
          <a:xfrm rot="5400000">
            <a:off x="6870591" y="2971084"/>
            <a:ext cx="520809" cy="17541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62800" y="2819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h:X</a:t>
            </a:r>
            <a:r>
              <a:rPr lang="en-US" dirty="0" smtClean="0">
                <a:latin typeface="Times New Roman"/>
                <a:cs typeface="Times New Roman"/>
              </a:rPr>
              <a:t>→</a:t>
            </a:r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998525" y="321722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44" name="Picture 43" descr="annuliexample.jpg"/>
          <p:cNvPicPr>
            <a:picLocks noChangeAspect="1"/>
          </p:cNvPicPr>
          <p:nvPr/>
        </p:nvPicPr>
        <p:blipFill>
          <a:blip r:embed="rId3" cstate="print"/>
          <a:srcRect r="50000"/>
          <a:stretch>
            <a:fillRect/>
          </a:stretch>
        </p:blipFill>
        <p:spPr>
          <a:xfrm>
            <a:off x="4800600" y="152400"/>
            <a:ext cx="4191000" cy="3074083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7696200" y="4572000"/>
            <a:ext cx="1676400" cy="381000"/>
          </a:xfrm>
          <a:prstGeom prst="roundRect">
            <a:avLst>
              <a:gd name="adj" fmla="val 4532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  N </a:t>
            </a:r>
            <a:r>
              <a:rPr lang="en-US" sz="2400" b="1" dirty="0" smtClean="0">
                <a:latin typeface="Times New Roman"/>
                <a:cs typeface="Times New Roman"/>
              </a:rPr>
              <a:t>≠</a:t>
            </a:r>
            <a:r>
              <a:rPr lang="en-US" sz="2400" b="1" dirty="0" smtClean="0"/>
              <a:t> 0</a:t>
            </a:r>
            <a:endParaRPr lang="en-US" sz="2400" b="1" dirty="0"/>
          </a:p>
        </p:txBody>
      </p:sp>
      <p:sp>
        <p:nvSpPr>
          <p:cNvPr id="51" name="Rounded Rectangle 50"/>
          <p:cNvSpPr/>
          <p:nvPr/>
        </p:nvSpPr>
        <p:spPr>
          <a:xfrm>
            <a:off x="-381000" y="76200"/>
            <a:ext cx="44196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enumeration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33" grpId="0" animBg="1"/>
      <p:bldP spid="33" grpId="1" animBg="1"/>
      <p:bldP spid="25" grpId="0" animBg="1"/>
      <p:bldP spid="25" grpId="1" animBg="1"/>
      <p:bldP spid="29" grpId="0" animBg="1"/>
      <p:bldP spid="29" grpId="1" animBg="1"/>
      <p:bldP spid="32" grpId="0" animBg="1"/>
      <p:bldP spid="32" grpId="1" animBg="1"/>
      <p:bldP spid="23" grpId="0" animBg="1"/>
      <p:bldP spid="370694" grpId="0"/>
      <p:bldP spid="370695" grpId="0"/>
      <p:bldP spid="370700" grpId="0"/>
      <p:bldP spid="370703" grpId="0"/>
      <p:bldP spid="370705" grpId="0"/>
      <p:bldP spid="370707" grpId="0"/>
      <p:bldP spid="370709" grpId="0"/>
      <p:bldP spid="18" grpId="0"/>
      <p:bldP spid="19" grpId="0"/>
      <p:bldP spid="20" grpId="0"/>
      <p:bldP spid="21" grpId="0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0" grpId="0" animBg="1"/>
      <p:bldP spid="30" grpId="1" animBg="1"/>
      <p:bldP spid="47" grpId="0"/>
      <p:bldP spid="47" grpId="1"/>
      <p:bldP spid="48" grpId="0"/>
      <p:bldP spid="48" grpId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23496" y="1219200"/>
            <a:ext cx="8915400" cy="803276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533400" y="1392523"/>
            <a:ext cx="67361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/>
              <a:t>integrals </a:t>
            </a:r>
            <a:r>
              <a:rPr lang="en-US" sz="2800" b="1" dirty="0"/>
              <a:t>with respect to d</a:t>
            </a: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/>
              <a:t> are </a:t>
            </a:r>
            <a:r>
              <a:rPr lang="en-US" sz="2800" b="1" dirty="0" smtClean="0"/>
              <a:t>computable via</a:t>
            </a:r>
            <a:endParaRPr lang="en-US" sz="2800" b="1" dirty="0"/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1531938" y="2589212"/>
            <a:ext cx="1184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>
                <a:solidFill>
                  <a:schemeClr val="accent2"/>
                </a:solidFill>
                <a:latin typeface="Arial Narrow" pitchFamily="34" charset="0"/>
              </a:rPr>
              <a:t> h d</a:t>
            </a:r>
            <a:r>
              <a:rPr lang="el-GR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accent2"/>
                </a:solidFill>
                <a:latin typeface="Arial Narrow" pitchFamily="34" charset="0"/>
              </a:rPr>
              <a:t> 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697164" y="2527301"/>
            <a:ext cx="2725738" cy="841375"/>
            <a:chOff x="1699" y="1461"/>
            <a:chExt cx="1717" cy="530"/>
          </a:xfrm>
        </p:grpSpPr>
        <p:sp>
          <p:nvSpPr>
            <p:cNvPr id="32" name="Rectangle 11"/>
            <p:cNvSpPr>
              <a:spLocks noChangeArrowheads="1"/>
            </p:cNvSpPr>
            <p:nvPr/>
          </p:nvSpPr>
          <p:spPr bwMode="auto">
            <a:xfrm>
              <a:off x="1699" y="1500"/>
              <a:ext cx="171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l-GR" sz="40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40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solidFill>
                    <a:schemeClr val="accent2"/>
                  </a:solidFill>
                  <a:latin typeface="Arial Narrow" pitchFamily="34" charset="0"/>
                </a:rPr>
                <a:t>s </a:t>
              </a:r>
              <a:r>
                <a:rPr lang="el-GR" sz="28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3200" b="1" dirty="0" smtClean="0">
                  <a:solidFill>
                    <a:schemeClr val="accent2"/>
                  </a:solidFill>
                  <a:latin typeface="Arial Narrow" pitchFamily="34" charset="0"/>
                </a:rPr>
                <a:t>({</a:t>
              </a:r>
              <a:r>
                <a:rPr lang="en-US" sz="2800" b="1" dirty="0" smtClean="0">
                  <a:solidFill>
                    <a:schemeClr val="accent2"/>
                  </a:solidFill>
                  <a:latin typeface="Arial Narrow" pitchFamily="34" charset="0"/>
                </a:rPr>
                <a:t> h=s </a:t>
              </a:r>
              <a:r>
                <a:rPr lang="en-US" sz="3200" b="1" dirty="0">
                  <a:solidFill>
                    <a:schemeClr val="accent2"/>
                  </a:solidFill>
                  <a:latin typeface="Arial Narrow" pitchFamily="34" charset="0"/>
                </a:rPr>
                <a:t>})</a:t>
              </a:r>
              <a:r>
                <a:rPr lang="en-US" sz="2800" b="1" dirty="0">
                  <a:solidFill>
                    <a:schemeClr val="accent2"/>
                  </a:solidFill>
                  <a:latin typeface="Arial Narrow" pitchFamily="34" charset="0"/>
                </a:rPr>
                <a:t> </a:t>
              </a:r>
            </a:p>
          </p:txBody>
        </p:sp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>
              <a:off x="1944" y="1752"/>
              <a:ext cx="326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baseline="-25000">
                  <a:solidFill>
                    <a:schemeClr val="accent2"/>
                  </a:solidFill>
                  <a:latin typeface="Arial Narrow" pitchFamily="34" charset="0"/>
                </a:rPr>
                <a:t>s=0</a:t>
              </a:r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1989" y="1461"/>
              <a:ext cx="224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baseline="3000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697165" y="3805236"/>
            <a:ext cx="3973515" cy="841375"/>
            <a:chOff x="1699" y="1461"/>
            <a:chExt cx="2503" cy="530"/>
          </a:xfrm>
        </p:grpSpPr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1699" y="1500"/>
              <a:ext cx="250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l-GR" sz="40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800" b="1" dirty="0">
                  <a:solidFill>
                    <a:schemeClr val="accent2"/>
                  </a:solidFill>
                  <a:latin typeface="Arial Narrow" pitchFamily="34" charset="0"/>
                </a:rPr>
                <a:t> </a:t>
              </a:r>
              <a:r>
                <a:rPr lang="el-GR" sz="28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3200" b="1" dirty="0" smtClean="0">
                  <a:solidFill>
                    <a:schemeClr val="accent2"/>
                  </a:solidFill>
                  <a:latin typeface="Arial Narrow" pitchFamily="34" charset="0"/>
                </a:rPr>
                <a:t>({</a:t>
              </a:r>
              <a:r>
                <a:rPr lang="en-US" sz="2800" b="1" dirty="0" smtClean="0">
                  <a:solidFill>
                    <a:schemeClr val="accent2"/>
                  </a:solidFill>
                  <a:latin typeface="Arial Narrow" pitchFamily="34" charset="0"/>
                </a:rPr>
                <a:t> h&gt;s </a:t>
              </a:r>
              <a:r>
                <a:rPr lang="en-US" sz="3200" b="1" dirty="0" smtClean="0">
                  <a:solidFill>
                    <a:schemeClr val="accent2"/>
                  </a:solidFill>
                  <a:latin typeface="Arial Narrow" pitchFamily="34" charset="0"/>
                </a:rPr>
                <a:t>})-</a:t>
              </a:r>
              <a:r>
                <a:rPr lang="el-GR" sz="28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3200" b="1" dirty="0" smtClean="0">
                  <a:solidFill>
                    <a:schemeClr val="accent2"/>
                  </a:solidFill>
                  <a:latin typeface="Arial Narrow" pitchFamily="34" charset="0"/>
                </a:rPr>
                <a:t>({</a:t>
              </a:r>
              <a:r>
                <a:rPr lang="en-US" sz="2800" b="1" dirty="0" smtClean="0">
                  <a:solidFill>
                    <a:schemeClr val="accent2"/>
                  </a:solidFill>
                  <a:latin typeface="Arial Narrow" pitchFamily="34" charset="0"/>
                </a:rPr>
                <a:t> h&lt;-s </a:t>
              </a:r>
              <a:r>
                <a:rPr lang="en-US" sz="3200" b="1" dirty="0" smtClean="0">
                  <a:solidFill>
                    <a:schemeClr val="accent2"/>
                  </a:solidFill>
                  <a:latin typeface="Arial Narrow" pitchFamily="34" charset="0"/>
                </a:rPr>
                <a:t>})</a:t>
              </a:r>
              <a:r>
                <a:rPr lang="en-US" sz="2800" b="1" dirty="0" smtClean="0">
                  <a:solidFill>
                    <a:schemeClr val="accent2"/>
                  </a:solidFill>
                  <a:latin typeface="Arial Narrow" pitchFamily="34" charset="0"/>
                </a:rPr>
                <a:t> </a:t>
              </a:r>
              <a:endParaRPr lang="en-US" sz="2800" b="1" dirty="0">
                <a:solidFill>
                  <a:schemeClr val="accent2"/>
                </a:solidFill>
                <a:latin typeface="Arial Narrow" pitchFamily="34" charset="0"/>
              </a:endParaRPr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1944" y="1752"/>
              <a:ext cx="326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baseline="-25000">
                  <a:solidFill>
                    <a:schemeClr val="accent2"/>
                  </a:solidFill>
                  <a:latin typeface="Arial Narrow" pitchFamily="34" charset="0"/>
                </a:rPr>
                <a:t>s=0</a:t>
              </a:r>
            </a:p>
          </p:txBody>
        </p:sp>
        <p:sp>
          <p:nvSpPr>
            <p:cNvPr id="38" name="Text Box 17"/>
            <p:cNvSpPr txBox="1">
              <a:spLocks noChangeArrowheads="1"/>
            </p:cNvSpPr>
            <p:nvPr/>
          </p:nvSpPr>
          <p:spPr bwMode="auto">
            <a:xfrm>
              <a:off x="1989" y="1461"/>
              <a:ext cx="224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baseline="3000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7922621" y="2874962"/>
            <a:ext cx="1013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 b="1" dirty="0"/>
              <a:t>level set</a:t>
            </a:r>
          </a:p>
        </p:txBody>
      </p:sp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6755634" y="4071828"/>
            <a:ext cx="21804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 b="1" dirty="0"/>
              <a:t>upper excursion set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53000" y="76200"/>
            <a:ext cx="47039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computation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72742" grpId="0"/>
      <p:bldP spid="30" grpId="0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802" name="Rectangle 18"/>
          <p:cNvSpPr>
            <a:spLocks noChangeArrowheads="1"/>
          </p:cNvSpPr>
          <p:nvPr/>
        </p:nvSpPr>
        <p:spPr bwMode="auto">
          <a:xfrm>
            <a:off x="7410734" y="1719618"/>
            <a:ext cx="1501255" cy="518615"/>
          </a:xfrm>
          <a:prstGeom prst="rect">
            <a:avLst/>
          </a:prstGeom>
          <a:solidFill>
            <a:srgbClr val="FF6969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b="1"/>
          </a:p>
        </p:txBody>
      </p:sp>
      <p:sp>
        <p:nvSpPr>
          <p:cNvPr id="374803" name="Text Box 19"/>
          <p:cNvSpPr txBox="1">
            <a:spLocks noChangeArrowheads="1"/>
          </p:cNvSpPr>
          <p:nvPr/>
        </p:nvSpPr>
        <p:spPr bwMode="auto">
          <a:xfrm>
            <a:off x="7455869" y="1738313"/>
            <a:ext cx="1423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b="1"/>
              <a:t>h&gt;3 :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/>
              <a:t> = 2</a:t>
            </a:r>
          </a:p>
        </p:txBody>
      </p:sp>
      <p:sp>
        <p:nvSpPr>
          <p:cNvPr id="374804" name="Rectangle 20"/>
          <p:cNvSpPr>
            <a:spLocks noChangeArrowheads="1"/>
          </p:cNvSpPr>
          <p:nvPr/>
        </p:nvSpPr>
        <p:spPr bwMode="auto">
          <a:xfrm>
            <a:off x="7410734" y="2590800"/>
            <a:ext cx="1501255" cy="518615"/>
          </a:xfrm>
          <a:prstGeom prst="rect">
            <a:avLst/>
          </a:prstGeom>
          <a:solidFill>
            <a:srgbClr val="9DD3D7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b="1"/>
          </a:p>
        </p:txBody>
      </p:sp>
      <p:sp>
        <p:nvSpPr>
          <p:cNvPr id="374805" name="Text Box 21"/>
          <p:cNvSpPr txBox="1">
            <a:spLocks noChangeArrowheads="1"/>
          </p:cNvSpPr>
          <p:nvPr/>
        </p:nvSpPr>
        <p:spPr bwMode="auto">
          <a:xfrm>
            <a:off x="7455869" y="2609495"/>
            <a:ext cx="1423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b="1" dirty="0"/>
              <a:t>h&gt;2 :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= 3</a:t>
            </a:r>
          </a:p>
        </p:txBody>
      </p:sp>
      <p:sp>
        <p:nvSpPr>
          <p:cNvPr id="374806" name="Rectangle 22"/>
          <p:cNvSpPr>
            <a:spLocks noChangeArrowheads="1"/>
          </p:cNvSpPr>
          <p:nvPr/>
        </p:nvSpPr>
        <p:spPr bwMode="auto">
          <a:xfrm>
            <a:off x="7410734" y="3429000"/>
            <a:ext cx="1501255" cy="518615"/>
          </a:xfrm>
          <a:prstGeom prst="rect">
            <a:avLst/>
          </a:prstGeom>
          <a:solidFill>
            <a:srgbClr val="A3F268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b="1"/>
          </a:p>
        </p:txBody>
      </p:sp>
      <p:sp>
        <p:nvSpPr>
          <p:cNvPr id="374807" name="Text Box 23"/>
          <p:cNvSpPr txBox="1">
            <a:spLocks noChangeArrowheads="1"/>
          </p:cNvSpPr>
          <p:nvPr/>
        </p:nvSpPr>
        <p:spPr bwMode="auto">
          <a:xfrm>
            <a:off x="7455869" y="3447695"/>
            <a:ext cx="1423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b="1"/>
              <a:t>h&gt;1 :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/>
              <a:t> = 3</a:t>
            </a:r>
          </a:p>
        </p:txBody>
      </p:sp>
      <p:sp>
        <p:nvSpPr>
          <p:cNvPr id="374808" name="Rectangle 24"/>
          <p:cNvSpPr>
            <a:spLocks noChangeArrowheads="1"/>
          </p:cNvSpPr>
          <p:nvPr/>
        </p:nvSpPr>
        <p:spPr bwMode="auto">
          <a:xfrm>
            <a:off x="7414145" y="4267200"/>
            <a:ext cx="1501255" cy="518615"/>
          </a:xfrm>
          <a:prstGeom prst="rect">
            <a:avLst/>
          </a:prstGeom>
          <a:solidFill>
            <a:srgbClr val="FDFD99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b="1"/>
          </a:p>
        </p:txBody>
      </p:sp>
      <p:sp>
        <p:nvSpPr>
          <p:cNvPr id="374809" name="Text Box 25"/>
          <p:cNvSpPr txBox="1">
            <a:spLocks noChangeArrowheads="1"/>
          </p:cNvSpPr>
          <p:nvPr/>
        </p:nvSpPr>
        <p:spPr bwMode="auto">
          <a:xfrm>
            <a:off x="7372513" y="4285895"/>
            <a:ext cx="1507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b="1"/>
              <a:t>h&gt;0 :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/>
              <a:t> = -1</a:t>
            </a:r>
          </a:p>
        </p:txBody>
      </p:sp>
      <p:sp>
        <p:nvSpPr>
          <p:cNvPr id="374810" name="Text Box 26"/>
          <p:cNvSpPr txBox="1">
            <a:spLocks noChangeArrowheads="1"/>
          </p:cNvSpPr>
          <p:nvPr/>
        </p:nvSpPr>
        <p:spPr bwMode="auto">
          <a:xfrm>
            <a:off x="5673330" y="5786735"/>
            <a:ext cx="32063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400" b="1" dirty="0"/>
              <a:t>net integral = 2+3+3-1 = 7</a:t>
            </a:r>
          </a:p>
        </p:txBody>
      </p:sp>
      <p:pic>
        <p:nvPicPr>
          <p:cNvPr id="374818" name="Picture 34" descr="example1ful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4150" y="1757363"/>
            <a:ext cx="7046913" cy="4089400"/>
          </a:xfrm>
          <a:prstGeom prst="rect">
            <a:avLst/>
          </a:prstGeom>
          <a:noFill/>
        </p:spPr>
      </p:pic>
      <p:pic>
        <p:nvPicPr>
          <p:cNvPr id="374819" name="Picture 35" descr="example1blank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563" y="1754188"/>
            <a:ext cx="7050087" cy="4097337"/>
          </a:xfrm>
          <a:prstGeom prst="rect">
            <a:avLst/>
          </a:prstGeom>
          <a:noFill/>
        </p:spPr>
      </p:pic>
      <p:pic>
        <p:nvPicPr>
          <p:cNvPr id="374820" name="Picture 36" descr="example1upper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563" y="1754188"/>
            <a:ext cx="7050087" cy="4097337"/>
          </a:xfrm>
          <a:prstGeom prst="rect">
            <a:avLst/>
          </a:prstGeom>
          <a:noFill/>
        </p:spPr>
      </p:pic>
      <p:pic>
        <p:nvPicPr>
          <p:cNvPr id="374821" name="Picture 37" descr="example1upper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82563" y="1754188"/>
            <a:ext cx="7050087" cy="4097337"/>
          </a:xfrm>
          <a:prstGeom prst="rect">
            <a:avLst/>
          </a:prstGeom>
          <a:noFill/>
        </p:spPr>
      </p:pic>
      <p:pic>
        <p:nvPicPr>
          <p:cNvPr id="374822" name="Picture 38" descr="example1upper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82563" y="1754188"/>
            <a:ext cx="7050087" cy="4097337"/>
          </a:xfrm>
          <a:prstGeom prst="rect">
            <a:avLst/>
          </a:prstGeom>
          <a:noFill/>
        </p:spPr>
      </p:pic>
      <p:pic>
        <p:nvPicPr>
          <p:cNvPr id="374823" name="Picture 39" descr="example1upper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82563" y="1754188"/>
            <a:ext cx="7050087" cy="4097337"/>
          </a:xfrm>
          <a:prstGeom prst="rect">
            <a:avLst/>
          </a:prstGeom>
          <a:noFill/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025651" y="1022353"/>
            <a:ext cx="2270126" cy="738188"/>
            <a:chOff x="1673" y="1500"/>
            <a:chExt cx="1430" cy="465"/>
          </a:xfrm>
        </p:grpSpPr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1673" y="1500"/>
              <a:ext cx="143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40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l-GR" sz="40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1600" b="1" dirty="0" smtClean="0">
                  <a:solidFill>
                    <a:schemeClr val="accent2"/>
                  </a:solidFill>
                </a:rPr>
                <a:t> </a:t>
              </a:r>
              <a:r>
                <a:rPr lang="el-GR" sz="24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4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2"/>
                  </a:solidFill>
                </a:rPr>
                <a:t>{</a:t>
              </a:r>
              <a:r>
                <a:rPr lang="en-US" sz="2400" b="1" dirty="0" smtClean="0">
                  <a:solidFill>
                    <a:schemeClr val="accent2"/>
                  </a:solidFill>
                </a:rPr>
                <a:t>h(x</a:t>
              </a:r>
              <a:r>
                <a:rPr lang="en-US" sz="2400" b="1" dirty="0">
                  <a:solidFill>
                    <a:schemeClr val="accent2"/>
                  </a:solidFill>
                </a:rPr>
                <a:t>)&gt;</a:t>
              </a:r>
              <a:r>
                <a:rPr lang="en-US" sz="2400" b="1" dirty="0" smtClean="0">
                  <a:solidFill>
                    <a:schemeClr val="accent2"/>
                  </a:solidFill>
                </a:rPr>
                <a:t>s</a:t>
              </a:r>
              <a:r>
                <a:rPr lang="en-US" sz="2800" b="1" dirty="0" smtClean="0">
                  <a:solidFill>
                    <a:schemeClr val="accent2"/>
                  </a:solidFill>
                </a:rPr>
                <a:t>}</a:t>
              </a:r>
              <a:endParaRPr 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1981" y="1752"/>
              <a:ext cx="38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400" b="1" baseline="-25000" dirty="0">
                  <a:solidFill>
                    <a:schemeClr val="accent2"/>
                  </a:solidFill>
                </a:rPr>
                <a:t>s=0</a:t>
              </a: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2029" y="1507"/>
              <a:ext cx="2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1101725" y="1031875"/>
            <a:ext cx="105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>
                <a:solidFill>
                  <a:schemeClr val="accent2"/>
                </a:solidFill>
              </a:rPr>
              <a:t> h d</a:t>
            </a:r>
            <a:r>
              <a:rPr lang="el-GR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53000" y="76200"/>
            <a:ext cx="47039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example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7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7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7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7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7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802" grpId="0" animBg="1"/>
      <p:bldP spid="374803" grpId="0"/>
      <p:bldP spid="374804" grpId="0" animBg="1"/>
      <p:bldP spid="374805" grpId="0"/>
      <p:bldP spid="374806" grpId="0" animBg="1"/>
      <p:bldP spid="374807" grpId="0"/>
      <p:bldP spid="374808" grpId="0" animBg="1"/>
      <p:bldP spid="374809" grpId="0"/>
      <p:bldP spid="3748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1.gif"/>
          <p:cNvPicPr>
            <a:picLocks noChangeAspect="1"/>
          </p:cNvPicPr>
          <p:nvPr/>
        </p:nvPicPr>
        <p:blipFill>
          <a:blip r:embed="rId3" cstate="print">
            <a:lum bright="35000" contrast="-27000"/>
          </a:blip>
          <a:srcRect l="12203" t="1064" r="10726" b="31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427328" y="2743200"/>
            <a:ext cx="6421272" cy="11430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numerical integration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 descr="example1ful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5896" y="1219200"/>
            <a:ext cx="8197850" cy="475730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61365" y="878602"/>
            <a:ext cx="9426040" cy="527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8523" y="943661"/>
            <a:ext cx="9267164" cy="525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123496" y="1066800"/>
            <a:ext cx="8915400" cy="19812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942" name="Rectangle 14"/>
          <p:cNvSpPr>
            <a:spLocks noChangeArrowheads="1"/>
          </p:cNvSpPr>
          <p:nvPr/>
        </p:nvSpPr>
        <p:spPr bwMode="auto">
          <a:xfrm>
            <a:off x="219074" y="1080024"/>
            <a:ext cx="9077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theorem</a:t>
            </a:r>
            <a:r>
              <a:rPr lang="en-US" sz="2400" b="1" dirty="0">
                <a:solidFill>
                  <a:schemeClr val="accent2"/>
                </a:solidFill>
              </a:rPr>
              <a:t>: </a:t>
            </a:r>
            <a:r>
              <a:rPr lang="en-US" sz="2400" b="1" dirty="0" smtClean="0">
                <a:solidFill>
                  <a:schemeClr val="accent2"/>
                </a:solidFill>
              </a:rPr>
              <a:t>[BG] </a:t>
            </a:r>
            <a:r>
              <a:rPr lang="en-US" sz="2400" b="1" dirty="0" smtClean="0"/>
              <a:t>if </a:t>
            </a:r>
            <a:r>
              <a:rPr lang="en-US" sz="2400" b="1" dirty="0"/>
              <a:t>the </a:t>
            </a:r>
            <a:r>
              <a:rPr lang="en-US" sz="2400" b="1" dirty="0" smtClean="0"/>
              <a:t>upper </a:t>
            </a:r>
            <a:r>
              <a:rPr lang="en-US" sz="2400" b="1" dirty="0" err="1" smtClean="0"/>
              <a:t>semicontinuous</a:t>
            </a:r>
            <a:r>
              <a:rPr lang="en-US" sz="2400" b="1" dirty="0" smtClean="0"/>
              <a:t> function h:R</a:t>
            </a:r>
            <a:r>
              <a:rPr lang="en-US" sz="2400" b="1" baseline="30000" dirty="0" smtClean="0"/>
              <a:t>2</a:t>
            </a:r>
            <a:r>
              <a:rPr lang="en-US" sz="2400" b="1" dirty="0" smtClean="0">
                <a:latin typeface="Times New Roman"/>
                <a:cs typeface="Times New Roman"/>
              </a:rPr>
              <a:t>→</a:t>
            </a:r>
            <a:r>
              <a:rPr lang="en-US" sz="2400" b="1" dirty="0" smtClean="0"/>
              <a:t>N </a:t>
            </a:r>
            <a:r>
              <a:rPr lang="en-US" sz="2400" b="1" dirty="0"/>
              <a:t>is sampled over a </a:t>
            </a:r>
            <a:r>
              <a:rPr lang="en-US" sz="2400" b="1" dirty="0" smtClean="0"/>
              <a:t>network </a:t>
            </a:r>
            <a:r>
              <a:rPr lang="en-US" sz="2400" b="1" dirty="0"/>
              <a:t>in a way that correctly samples the </a:t>
            </a:r>
            <a:r>
              <a:rPr lang="en-US" sz="2400" b="1" i="1" dirty="0"/>
              <a:t>connectivity</a:t>
            </a:r>
            <a:r>
              <a:rPr lang="en-US" sz="2400" b="1" dirty="0"/>
              <a:t> of upper and lower excursion sets, then the exact </a:t>
            </a:r>
            <a:r>
              <a:rPr lang="en-US" sz="2400" b="1" dirty="0" smtClean="0"/>
              <a:t>value of the </a:t>
            </a:r>
            <a:r>
              <a:rPr lang="en-US" sz="2400" b="1" dirty="0" err="1" smtClean="0"/>
              <a:t>euler</a:t>
            </a:r>
            <a:r>
              <a:rPr lang="en-US" sz="2400" b="1" dirty="0" smtClean="0"/>
              <a:t> integral is</a:t>
            </a:r>
            <a:endParaRPr lang="en-US" sz="2400" b="1" dirty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982787" y="2234203"/>
            <a:ext cx="4799013" cy="746125"/>
            <a:chOff x="1780" y="1461"/>
            <a:chExt cx="3023" cy="470"/>
          </a:xfrm>
        </p:grpSpPr>
        <p:sp>
          <p:nvSpPr>
            <p:cNvPr id="380945" name="Rectangle 17"/>
            <p:cNvSpPr>
              <a:spLocks noChangeArrowheads="1"/>
            </p:cNvSpPr>
            <p:nvPr/>
          </p:nvSpPr>
          <p:spPr bwMode="auto">
            <a:xfrm>
              <a:off x="1780" y="1474"/>
              <a:ext cx="302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l-GR" sz="36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36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( </a:t>
              </a:r>
              <a:r>
                <a:rPr lang="en-US" sz="2400" b="1" dirty="0">
                  <a:solidFill>
                    <a:schemeClr val="accent2"/>
                  </a:solidFill>
                </a:rPr>
                <a:t>#comp{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h≥s</a:t>
              </a:r>
              <a:r>
                <a:rPr lang="en-US" sz="2400" b="1" dirty="0">
                  <a:solidFill>
                    <a:schemeClr val="accent2"/>
                  </a:solidFill>
                </a:rPr>
                <a:t> } </a:t>
              </a:r>
              <a:r>
                <a:rPr lang="en-US" sz="3200" b="1" dirty="0">
                  <a:solidFill>
                    <a:schemeClr val="accent2"/>
                  </a:solidFill>
                </a:rPr>
                <a:t>-</a:t>
              </a:r>
              <a:r>
                <a:rPr lang="en-US" sz="2400" b="1" dirty="0">
                  <a:solidFill>
                    <a:schemeClr val="accent2"/>
                  </a:solidFill>
                </a:rPr>
                <a:t> #comp{ h&lt;s } + 1</a:t>
              </a:r>
              <a:r>
                <a:rPr lang="en-US" sz="3600" b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sp>
          <p:nvSpPr>
            <p:cNvPr id="380946" name="Text Box 18"/>
            <p:cNvSpPr txBox="1">
              <a:spLocks noChangeArrowheads="1"/>
            </p:cNvSpPr>
            <p:nvPr/>
          </p:nvSpPr>
          <p:spPr bwMode="auto">
            <a:xfrm>
              <a:off x="1967" y="1718"/>
              <a:ext cx="29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-25000" dirty="0">
                  <a:solidFill>
                    <a:schemeClr val="accent2"/>
                  </a:solidFill>
                </a:rPr>
                <a:t>s=1</a:t>
              </a:r>
            </a:p>
          </p:txBody>
        </p:sp>
        <p:sp>
          <p:nvSpPr>
            <p:cNvPr id="380947" name="Text Box 19"/>
            <p:cNvSpPr txBox="1">
              <a:spLocks noChangeArrowheads="1"/>
            </p:cNvSpPr>
            <p:nvPr/>
          </p:nvSpPr>
          <p:spPr bwMode="auto">
            <a:xfrm>
              <a:off x="1995" y="1461"/>
              <a:ext cx="2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380948" name="Text Box 20"/>
          <p:cNvSpPr txBox="1">
            <a:spLocks noChangeArrowheads="1"/>
          </p:cNvSpPr>
          <p:nvPr/>
        </p:nvSpPr>
        <p:spPr bwMode="auto">
          <a:xfrm>
            <a:off x="523875" y="3183552"/>
            <a:ext cx="5093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this </a:t>
            </a:r>
            <a:r>
              <a:rPr lang="en-US" sz="2000" b="1" dirty="0">
                <a:solidFill>
                  <a:srgbClr val="FF0000"/>
                </a:solidFill>
              </a:rPr>
              <a:t>is a simple application of </a:t>
            </a:r>
            <a:r>
              <a:rPr lang="en-US" sz="2000" b="1" dirty="0" err="1" smtClean="0">
                <a:solidFill>
                  <a:srgbClr val="FF0000"/>
                </a:solidFill>
              </a:rPr>
              <a:t>alexander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duality…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2066927" y="3635778"/>
            <a:ext cx="1947863" cy="758825"/>
            <a:chOff x="1699" y="1487"/>
            <a:chExt cx="1227" cy="478"/>
          </a:xfrm>
        </p:grpSpPr>
        <p:sp>
          <p:nvSpPr>
            <p:cNvPr id="17" name="Rectangle 28"/>
            <p:cNvSpPr>
              <a:spLocks noChangeArrowheads="1"/>
            </p:cNvSpPr>
            <p:nvPr/>
          </p:nvSpPr>
          <p:spPr bwMode="auto">
            <a:xfrm>
              <a:off x="1699" y="1500"/>
              <a:ext cx="122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l-GR" sz="3600" b="1" dirty="0"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400" b="1" dirty="0"/>
                <a:t> </a:t>
              </a:r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{</a:t>
              </a:r>
              <a:r>
                <a:rPr lang="en-US" sz="2400" b="1" dirty="0" smtClean="0"/>
                <a:t>h ≥ s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}</a:t>
              </a:r>
              <a:r>
                <a:rPr lang="en-US" sz="2400" b="1" dirty="0" smtClean="0"/>
                <a:t> </a:t>
              </a:r>
              <a:endParaRPr lang="en-US" sz="2400" b="1" dirty="0"/>
            </a:p>
          </p:txBody>
        </p:sp>
        <p:sp>
          <p:nvSpPr>
            <p:cNvPr id="18" name="Text Box 29"/>
            <p:cNvSpPr txBox="1">
              <a:spLocks noChangeArrowheads="1"/>
            </p:cNvSpPr>
            <p:nvPr/>
          </p:nvSpPr>
          <p:spPr bwMode="auto">
            <a:xfrm>
              <a:off x="1944" y="1752"/>
              <a:ext cx="29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-25000" dirty="0" smtClean="0"/>
                <a:t>s=1</a:t>
              </a:r>
              <a:endParaRPr lang="en-US" sz="2400" b="1" baseline="-25000" dirty="0"/>
            </a:p>
          </p:txBody>
        </p:sp>
        <p:sp>
          <p:nvSpPr>
            <p:cNvPr id="19" name="Text Box 30"/>
            <p:cNvSpPr txBox="1">
              <a:spLocks noChangeArrowheads="1"/>
            </p:cNvSpPr>
            <p:nvPr/>
          </p:nvSpPr>
          <p:spPr bwMode="auto">
            <a:xfrm>
              <a:off x="1972" y="1487"/>
              <a:ext cx="2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30000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1101725" y="3665939"/>
            <a:ext cx="105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6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/>
              <a:t> h 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/>
              <a:t> 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886200" y="3665347"/>
            <a:ext cx="3476631" cy="758825"/>
            <a:chOff x="1699" y="1487"/>
            <a:chExt cx="2190" cy="478"/>
          </a:xfrm>
        </p:grpSpPr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1699" y="1500"/>
              <a:ext cx="219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l-GR" sz="3600" b="1" dirty="0"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dirty="0"/>
                <a:t> </a:t>
              </a:r>
              <a:r>
                <a:rPr lang="en-US" sz="2000" b="1" dirty="0" smtClean="0"/>
                <a:t> </a:t>
              </a:r>
              <a:r>
                <a:rPr lang="en-US" sz="2400" b="1" dirty="0" smtClean="0"/>
                <a:t>b</a:t>
              </a:r>
              <a:r>
                <a:rPr lang="en-US" sz="2800" b="1" baseline="-25000" dirty="0" smtClean="0"/>
                <a:t>0 </a:t>
              </a:r>
              <a:r>
                <a:rPr lang="en-US" sz="2400" b="1" dirty="0" smtClean="0"/>
                <a:t>{h ≥ s}</a:t>
              </a:r>
              <a:r>
                <a:rPr lang="en-US" b="1" dirty="0" smtClean="0"/>
                <a:t> </a:t>
              </a:r>
              <a:r>
                <a:rPr lang="en-US" sz="2400" b="1" dirty="0" smtClean="0"/>
                <a:t>– b</a:t>
              </a:r>
              <a:r>
                <a:rPr lang="en-US" sz="2800" b="1" baseline="-25000" dirty="0" smtClean="0"/>
                <a:t>1</a:t>
              </a:r>
              <a:r>
                <a:rPr lang="en-US" sz="2400" b="1" dirty="0" smtClean="0"/>
                <a:t>{h ≥ s}</a:t>
              </a:r>
              <a:r>
                <a:rPr lang="en-US" b="1" dirty="0" smtClean="0"/>
                <a:t> </a:t>
              </a:r>
              <a:endParaRPr lang="en-US" sz="2400" b="1" dirty="0"/>
            </a:p>
          </p:txBody>
        </p:sp>
        <p:sp>
          <p:nvSpPr>
            <p:cNvPr id="23" name="Text Box 29"/>
            <p:cNvSpPr txBox="1">
              <a:spLocks noChangeArrowheads="1"/>
            </p:cNvSpPr>
            <p:nvPr/>
          </p:nvSpPr>
          <p:spPr bwMode="auto">
            <a:xfrm>
              <a:off x="1944" y="1752"/>
              <a:ext cx="29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-25000" dirty="0" smtClean="0"/>
                <a:t>s=1</a:t>
              </a:r>
              <a:endParaRPr lang="en-US" sz="2400" b="1" baseline="-25000" dirty="0"/>
            </a:p>
          </p:txBody>
        </p:sp>
        <p:sp>
          <p:nvSpPr>
            <p:cNvPr id="24" name="Text Box 30"/>
            <p:cNvSpPr txBox="1">
              <a:spLocks noChangeArrowheads="1"/>
            </p:cNvSpPr>
            <p:nvPr/>
          </p:nvSpPr>
          <p:spPr bwMode="auto">
            <a:xfrm>
              <a:off x="1972" y="1487"/>
              <a:ext cx="2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30000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594388" y="6106457"/>
            <a:ext cx="64844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this works in ad hoc setting : clustering gives fast computation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2030530" y="5278066"/>
            <a:ext cx="3770318" cy="758825"/>
            <a:chOff x="1699" y="1487"/>
            <a:chExt cx="2375" cy="478"/>
          </a:xfrm>
        </p:grpSpPr>
        <p:sp>
          <p:nvSpPr>
            <p:cNvPr id="35" name="Rectangle 28"/>
            <p:cNvSpPr>
              <a:spLocks noChangeArrowheads="1"/>
            </p:cNvSpPr>
            <p:nvPr/>
          </p:nvSpPr>
          <p:spPr bwMode="auto">
            <a:xfrm>
              <a:off x="1699" y="1500"/>
              <a:ext cx="237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l-GR" sz="3600" b="1" dirty="0"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dirty="0"/>
                <a:t> </a:t>
              </a:r>
              <a:r>
                <a:rPr lang="en-US" sz="2000" b="1" dirty="0" smtClean="0"/>
                <a:t> </a:t>
              </a:r>
              <a:r>
                <a:rPr lang="en-US" sz="2400" b="1" dirty="0" smtClean="0"/>
                <a:t>b</a:t>
              </a:r>
              <a:r>
                <a:rPr lang="en-US" sz="2800" b="1" baseline="-25000" dirty="0" smtClean="0"/>
                <a:t>0</a:t>
              </a:r>
              <a:r>
                <a:rPr lang="en-US" sz="2400" b="1" dirty="0" smtClean="0"/>
                <a:t>{h ≥ s} – b</a:t>
              </a:r>
              <a:r>
                <a:rPr lang="en-US" sz="2800" b="1" baseline="-25000" dirty="0" smtClean="0"/>
                <a:t>0</a:t>
              </a:r>
              <a:r>
                <a:rPr lang="en-US" sz="2400" b="1" dirty="0" smtClean="0"/>
                <a:t>{h &lt; s} + 1</a:t>
              </a:r>
              <a:endParaRPr lang="en-US" sz="2400" b="1" dirty="0"/>
            </a:p>
          </p:txBody>
        </p:sp>
        <p:sp>
          <p:nvSpPr>
            <p:cNvPr id="36" name="Text Box 29"/>
            <p:cNvSpPr txBox="1">
              <a:spLocks noChangeArrowheads="1"/>
            </p:cNvSpPr>
            <p:nvPr/>
          </p:nvSpPr>
          <p:spPr bwMode="auto">
            <a:xfrm>
              <a:off x="1944" y="1752"/>
              <a:ext cx="29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-25000" dirty="0" smtClean="0"/>
                <a:t>s=1</a:t>
              </a:r>
              <a:endParaRPr lang="en-US" sz="2400" b="1" baseline="-25000" dirty="0"/>
            </a:p>
          </p:txBody>
        </p:sp>
        <p:sp>
          <p:nvSpPr>
            <p:cNvPr id="37" name="Text Box 30"/>
            <p:cNvSpPr txBox="1">
              <a:spLocks noChangeArrowheads="1"/>
            </p:cNvSpPr>
            <p:nvPr/>
          </p:nvSpPr>
          <p:spPr bwMode="auto">
            <a:xfrm>
              <a:off x="1972" y="1487"/>
              <a:ext cx="20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baseline="30000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grpSp>
        <p:nvGrpSpPr>
          <p:cNvPr id="6" name="Group 42"/>
          <p:cNvGrpSpPr/>
          <p:nvPr/>
        </p:nvGrpSpPr>
        <p:grpSpPr>
          <a:xfrm>
            <a:off x="2030530" y="4472850"/>
            <a:ext cx="3402018" cy="758825"/>
            <a:chOff x="2030530" y="4472850"/>
            <a:chExt cx="3402018" cy="758825"/>
          </a:xfrm>
        </p:grpSpPr>
        <p:sp>
          <p:nvSpPr>
            <p:cNvPr id="42" name="Rectangle 41"/>
            <p:cNvSpPr/>
            <p:nvPr/>
          </p:nvSpPr>
          <p:spPr>
            <a:xfrm>
              <a:off x="4089400" y="4546600"/>
              <a:ext cx="3080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smtClean="0"/>
                <a:t>~</a:t>
              </a:r>
              <a:endParaRPr lang="en-US" sz="2000" b="1" dirty="0"/>
            </a:p>
          </p:txBody>
        </p:sp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2030530" y="4472850"/>
              <a:ext cx="3402018" cy="758825"/>
              <a:chOff x="1699" y="1487"/>
              <a:chExt cx="2143" cy="478"/>
            </a:xfrm>
          </p:grpSpPr>
          <p:sp>
            <p:nvSpPr>
              <p:cNvPr id="28" name="Rectangle 28"/>
              <p:cNvSpPr>
                <a:spLocks noChangeArrowheads="1"/>
              </p:cNvSpPr>
              <p:nvPr/>
            </p:nvSpPr>
            <p:spPr bwMode="auto">
              <a:xfrm>
                <a:off x="1699" y="1526"/>
                <a:ext cx="2143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l-GR" sz="3600" b="1" dirty="0"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n-US" sz="2000" b="1" dirty="0"/>
                  <a:t> </a:t>
                </a:r>
                <a:r>
                  <a:rPr lang="en-US" sz="2000" b="1" dirty="0" smtClean="0"/>
                  <a:t> </a:t>
                </a:r>
                <a:r>
                  <a:rPr lang="en-US" sz="2400" b="1" dirty="0" smtClean="0"/>
                  <a:t>b</a:t>
                </a:r>
                <a:r>
                  <a:rPr lang="en-US" sz="2800" b="1" baseline="-25000" dirty="0" smtClean="0"/>
                  <a:t>0</a:t>
                </a:r>
                <a:r>
                  <a:rPr lang="en-US" sz="2400" b="1" dirty="0" smtClean="0"/>
                  <a:t>{h ≥ s}</a:t>
                </a:r>
                <a:r>
                  <a:rPr lang="en-US" b="1" dirty="0" smtClean="0"/>
                  <a:t>  </a:t>
                </a:r>
                <a:r>
                  <a:rPr lang="en-US" sz="2400" b="1" dirty="0" smtClean="0"/>
                  <a:t>– b</a:t>
                </a:r>
                <a:r>
                  <a:rPr lang="en-US" sz="2800" b="1" baseline="40000" dirty="0" smtClean="0"/>
                  <a:t>0</a:t>
                </a:r>
                <a:r>
                  <a:rPr lang="en-US" sz="2400" b="1" dirty="0" smtClean="0"/>
                  <a:t>{h &lt; s}</a:t>
                </a:r>
                <a:endParaRPr lang="en-US" sz="3200" b="1" dirty="0"/>
              </a:p>
            </p:txBody>
          </p:sp>
          <p:sp>
            <p:nvSpPr>
              <p:cNvPr id="29" name="Text Box 29"/>
              <p:cNvSpPr txBox="1">
                <a:spLocks noChangeArrowheads="1"/>
              </p:cNvSpPr>
              <p:nvPr/>
            </p:nvSpPr>
            <p:spPr bwMode="auto">
              <a:xfrm>
                <a:off x="1944" y="1752"/>
                <a:ext cx="295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 baseline="-25000" dirty="0" smtClean="0"/>
                  <a:t>s=1</a:t>
                </a:r>
                <a:endParaRPr lang="en-US" sz="2400" b="1" baseline="-25000" dirty="0"/>
              </a:p>
            </p:txBody>
          </p:sp>
          <p:sp>
            <p:nvSpPr>
              <p:cNvPr id="30" name="Text Box 30"/>
              <p:cNvSpPr txBox="1">
                <a:spLocks noChangeArrowheads="1"/>
              </p:cNvSpPr>
              <p:nvPr/>
            </p:nvSpPr>
            <p:spPr bwMode="auto">
              <a:xfrm>
                <a:off x="1972" y="1487"/>
                <a:ext cx="208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 baseline="30000" dirty="0">
                    <a:latin typeface="Times New Roman" pitchFamily="18" charset="0"/>
                    <a:cs typeface="Times New Roman" pitchFamily="18" charset="0"/>
                  </a:rPr>
                  <a:t>∞</a:t>
                </a:r>
              </a:p>
            </p:txBody>
          </p:sp>
        </p:grpSp>
      </p:grpSp>
      <p:sp>
        <p:nvSpPr>
          <p:cNvPr id="49" name="Rounded Rectangle 48"/>
          <p:cNvSpPr/>
          <p:nvPr/>
        </p:nvSpPr>
        <p:spPr>
          <a:xfrm>
            <a:off x="3962400" y="76200"/>
            <a:ext cx="56945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ad hoc networks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8" name="Action Button: Document 37">
            <a:hlinkClick r:id="rId3" action="ppaction://program" highlightClick="1"/>
          </p:cNvPr>
          <p:cNvSpPr/>
          <p:nvPr/>
        </p:nvSpPr>
        <p:spPr>
          <a:xfrm>
            <a:off x="8610600" y="6324600"/>
            <a:ext cx="533400" cy="533400"/>
          </a:xfrm>
          <a:prstGeom prst="actionButton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80942" grpId="0"/>
      <p:bldP spid="380948" grpId="0"/>
      <p:bldP spid="20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123496" y="1066800"/>
            <a:ext cx="8915400" cy="16764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942" name="Rectangle 14"/>
          <p:cNvSpPr>
            <a:spLocks noChangeArrowheads="1"/>
          </p:cNvSpPr>
          <p:nvPr/>
        </p:nvSpPr>
        <p:spPr bwMode="auto">
          <a:xfrm>
            <a:off x="219075" y="1134138"/>
            <a:ext cx="86756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prop: [BG] </a:t>
            </a:r>
            <a:r>
              <a:rPr lang="en-US" sz="2400" b="1" dirty="0" smtClean="0"/>
              <a:t>if a sum of characteristic functions of </a:t>
            </a:r>
            <a:r>
              <a:rPr lang="en-US" sz="2400" b="1" i="1" dirty="0" smtClean="0"/>
              <a:t>convex</a:t>
            </a:r>
            <a:r>
              <a:rPr lang="en-US" sz="2400" b="1" dirty="0" smtClean="0"/>
              <a:t> annuli in general position in the plane is sampled over a sufficiently dense</a:t>
            </a:r>
            <a:r>
              <a:rPr lang="en-US" sz="2400" b="1" i="1" dirty="0" smtClean="0"/>
              <a:t> lattice, </a:t>
            </a:r>
            <a:r>
              <a:rPr lang="en-US" sz="2400" b="1" dirty="0" smtClean="0"/>
              <a:t>then</a:t>
            </a:r>
            <a:endParaRPr lang="en-US" sz="2400" b="1" dirty="0"/>
          </a:p>
        </p:txBody>
      </p:sp>
      <p:sp>
        <p:nvSpPr>
          <p:cNvPr id="380945" name="Rectangle 17"/>
          <p:cNvSpPr>
            <a:spLocks noChangeArrowheads="1"/>
          </p:cNvSpPr>
          <p:nvPr/>
        </p:nvSpPr>
        <p:spPr bwMode="auto">
          <a:xfrm>
            <a:off x="1295400" y="1882914"/>
            <a:ext cx="647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#annuli = ½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baseline="-25000" dirty="0" smtClean="0"/>
              <a:t> </a:t>
            </a:r>
            <a:r>
              <a:rPr lang="en-US" sz="2800" b="1" baseline="-25000" dirty="0" err="1" smtClean="0"/>
              <a:t>theother</a:t>
            </a:r>
            <a:r>
              <a:rPr lang="en-US" sz="2800" b="1" dirty="0" smtClean="0"/>
              <a:t> 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baseline="-25000" dirty="0" err="1" smtClean="0"/>
              <a:t>oneway</a:t>
            </a:r>
            <a:r>
              <a:rPr lang="en-US" sz="2800" b="1" dirty="0" smtClean="0"/>
              <a:t> h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/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594388" y="6172200"/>
            <a:ext cx="76145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this takes advantage of the errors implicit in numerical integration &amp; </a:t>
            </a:r>
            <a:r>
              <a:rPr lang="en-US" sz="2000" b="1" dirty="0" err="1" smtClean="0">
                <a:solidFill>
                  <a:srgbClr val="FF0000"/>
                </a:solidFill>
              </a:rPr>
              <a:t>fubini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" name="Group 53"/>
          <p:cNvGrpSpPr/>
          <p:nvPr/>
        </p:nvGrpSpPr>
        <p:grpSpPr>
          <a:xfrm>
            <a:off x="2438400" y="2971800"/>
            <a:ext cx="3886200" cy="2057400"/>
            <a:chOff x="2438400" y="2971800"/>
            <a:chExt cx="3886200" cy="2057400"/>
          </a:xfrm>
        </p:grpSpPr>
        <p:sp>
          <p:nvSpPr>
            <p:cNvPr id="38" name="Oval 37"/>
            <p:cNvSpPr/>
            <p:nvPr/>
          </p:nvSpPr>
          <p:spPr>
            <a:xfrm>
              <a:off x="2438400" y="2971800"/>
              <a:ext cx="3886200" cy="2057400"/>
            </a:xfrm>
            <a:prstGeom prst="ellips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rot="2291361">
              <a:off x="3329042" y="3563793"/>
              <a:ext cx="1219200" cy="838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52"/>
          <p:cNvGrpSpPr/>
          <p:nvPr/>
        </p:nvGrpSpPr>
        <p:grpSpPr>
          <a:xfrm>
            <a:off x="1066800" y="5181600"/>
            <a:ext cx="6629400" cy="915988"/>
            <a:chOff x="1066800" y="5181600"/>
            <a:chExt cx="6629400" cy="915988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1066800" y="6096000"/>
              <a:ext cx="6629400" cy="1588"/>
            </a:xfrm>
            <a:prstGeom prst="line">
              <a:avLst/>
            </a:prstGeom>
            <a:ln>
              <a:solidFill>
                <a:srgbClr val="00B0F0"/>
              </a:solidFill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2438400" y="5638800"/>
              <a:ext cx="3810000" cy="4572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505200" y="5181600"/>
              <a:ext cx="914400" cy="4572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2" name="Straight Connector 51"/>
          <p:cNvCxnSpPr/>
          <p:nvPr/>
        </p:nvCxnSpPr>
        <p:spPr>
          <a:xfrm rot="5400000" flipH="1" flipV="1">
            <a:off x="-381000" y="4191000"/>
            <a:ext cx="289560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" name="Group 14"/>
          <p:cNvGrpSpPr/>
          <p:nvPr/>
        </p:nvGrpSpPr>
        <p:grpSpPr>
          <a:xfrm>
            <a:off x="1600200" y="2819400"/>
            <a:ext cx="5715000" cy="2362200"/>
            <a:chOff x="1752600" y="2514600"/>
            <a:chExt cx="5715000" cy="2362200"/>
          </a:xfrm>
        </p:grpSpPr>
        <p:sp>
          <p:nvSpPr>
            <p:cNvPr id="16" name="Oval 15"/>
            <p:cNvSpPr/>
            <p:nvPr/>
          </p:nvSpPr>
          <p:spPr>
            <a:xfrm>
              <a:off x="1752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905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057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209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362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514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67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819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971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124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276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429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581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733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886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4038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191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343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4495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4648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4800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4953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5105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5257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5410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5562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5715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5867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6019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6172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6324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477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6629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67818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69342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70866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72390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7391400" y="2514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1752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1905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2057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2209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2362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2514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2667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2819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2971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3124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3276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429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3581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3733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3886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4038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4191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4343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4495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4648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4800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4953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5105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5257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5410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562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5715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5867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6019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6172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6324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6477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6629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67818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69342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70866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72390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7391400" y="2667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1752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1905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2057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2209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2362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2514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2667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2819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2971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3124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3276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3429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3581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3733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3886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4038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4191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4343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4495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4648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4800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4953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5105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5257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5410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5562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5715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5867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6019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6172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6324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6477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6629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7818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69342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70866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72390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7391400" y="2819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1752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1905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2057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2209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2362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2514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2667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2819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2971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3124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3276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3429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3581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3733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3886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4038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4191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4343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4495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4648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4800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4953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5105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5257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5410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5562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5715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5867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6019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6172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6324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6477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6629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/>
            <p:cNvSpPr/>
            <p:nvPr/>
          </p:nvSpPr>
          <p:spPr>
            <a:xfrm>
              <a:off x="67818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69342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/>
            <p:cNvSpPr/>
            <p:nvPr/>
          </p:nvSpPr>
          <p:spPr>
            <a:xfrm>
              <a:off x="70866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72390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>
              <a:off x="7391400" y="2971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>
              <a:off x="1752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>
              <a:off x="1905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2057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/>
            <p:cNvSpPr/>
            <p:nvPr/>
          </p:nvSpPr>
          <p:spPr>
            <a:xfrm>
              <a:off x="2209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2362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>
              <a:off x="2514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/>
            <p:cNvSpPr/>
            <p:nvPr/>
          </p:nvSpPr>
          <p:spPr>
            <a:xfrm>
              <a:off x="2667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/>
            <p:cNvSpPr/>
            <p:nvPr/>
          </p:nvSpPr>
          <p:spPr>
            <a:xfrm>
              <a:off x="2819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2971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/>
            <p:cNvSpPr/>
            <p:nvPr/>
          </p:nvSpPr>
          <p:spPr>
            <a:xfrm>
              <a:off x="3124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3276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>
              <a:off x="3429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3581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/>
            <p:cNvSpPr/>
            <p:nvPr/>
          </p:nvSpPr>
          <p:spPr>
            <a:xfrm>
              <a:off x="3733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3886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4038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4191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4343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4495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4648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4800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4953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5105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5257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5410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5562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5715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5867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019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6172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6324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6477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6629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67818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69342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70866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72390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7391400" y="3124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752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905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2057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2209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2362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2514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2667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2819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2971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3124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3276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3429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3581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3733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3886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4038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4191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4343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4495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4648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4800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4953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5105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5257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5410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5562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5715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5867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6019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/>
            <p:cNvSpPr/>
            <p:nvPr/>
          </p:nvSpPr>
          <p:spPr>
            <a:xfrm>
              <a:off x="6172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/>
            <p:cNvSpPr/>
            <p:nvPr/>
          </p:nvSpPr>
          <p:spPr>
            <a:xfrm>
              <a:off x="6324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/>
            <p:cNvSpPr/>
            <p:nvPr/>
          </p:nvSpPr>
          <p:spPr>
            <a:xfrm>
              <a:off x="6477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/>
            <p:cNvSpPr/>
            <p:nvPr/>
          </p:nvSpPr>
          <p:spPr>
            <a:xfrm>
              <a:off x="6629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/>
            <p:cNvSpPr/>
            <p:nvPr/>
          </p:nvSpPr>
          <p:spPr>
            <a:xfrm>
              <a:off x="67818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/>
            <p:cNvSpPr/>
            <p:nvPr/>
          </p:nvSpPr>
          <p:spPr>
            <a:xfrm>
              <a:off x="69342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/>
            <p:cNvSpPr/>
            <p:nvPr/>
          </p:nvSpPr>
          <p:spPr>
            <a:xfrm>
              <a:off x="70866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/>
            <p:cNvSpPr/>
            <p:nvPr/>
          </p:nvSpPr>
          <p:spPr>
            <a:xfrm>
              <a:off x="72390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/>
            <p:cNvSpPr/>
            <p:nvPr/>
          </p:nvSpPr>
          <p:spPr>
            <a:xfrm>
              <a:off x="7391400" y="3276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/>
            <p:cNvSpPr/>
            <p:nvPr/>
          </p:nvSpPr>
          <p:spPr>
            <a:xfrm>
              <a:off x="1752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/>
            <p:cNvSpPr/>
            <p:nvPr/>
          </p:nvSpPr>
          <p:spPr>
            <a:xfrm>
              <a:off x="1905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/>
            <p:cNvSpPr/>
            <p:nvPr/>
          </p:nvSpPr>
          <p:spPr>
            <a:xfrm>
              <a:off x="2057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/>
            <p:cNvSpPr/>
            <p:nvPr/>
          </p:nvSpPr>
          <p:spPr>
            <a:xfrm>
              <a:off x="2209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2362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2514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2667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2819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2971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3124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3276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3429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3581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3733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3886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4038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4191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4343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4495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4648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4800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4953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5105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5257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>
              <a:off x="5410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5562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5715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/>
            <p:cNvSpPr/>
            <p:nvPr/>
          </p:nvSpPr>
          <p:spPr>
            <a:xfrm>
              <a:off x="5867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/>
            <p:cNvSpPr/>
            <p:nvPr/>
          </p:nvSpPr>
          <p:spPr>
            <a:xfrm>
              <a:off x="6019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/>
            <p:cNvSpPr/>
            <p:nvPr/>
          </p:nvSpPr>
          <p:spPr>
            <a:xfrm>
              <a:off x="6172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6324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6477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6629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67818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69342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/>
            <p:cNvSpPr/>
            <p:nvPr/>
          </p:nvSpPr>
          <p:spPr>
            <a:xfrm>
              <a:off x="70866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>
              <a:off x="72390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>
              <a:off x="7391400" y="3429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/>
            <p:cNvSpPr/>
            <p:nvPr/>
          </p:nvSpPr>
          <p:spPr>
            <a:xfrm>
              <a:off x="1752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/>
            <p:cNvSpPr/>
            <p:nvPr/>
          </p:nvSpPr>
          <p:spPr>
            <a:xfrm>
              <a:off x="1905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>
              <a:off x="2057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/>
            <p:cNvSpPr/>
            <p:nvPr/>
          </p:nvSpPr>
          <p:spPr>
            <a:xfrm>
              <a:off x="2209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/>
            <p:cNvSpPr/>
            <p:nvPr/>
          </p:nvSpPr>
          <p:spPr>
            <a:xfrm>
              <a:off x="2362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/>
            <p:cNvSpPr/>
            <p:nvPr/>
          </p:nvSpPr>
          <p:spPr>
            <a:xfrm>
              <a:off x="2514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/>
            <p:cNvSpPr/>
            <p:nvPr/>
          </p:nvSpPr>
          <p:spPr>
            <a:xfrm>
              <a:off x="2667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/>
            <p:cNvSpPr/>
            <p:nvPr/>
          </p:nvSpPr>
          <p:spPr>
            <a:xfrm>
              <a:off x="2819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/>
            <p:cNvSpPr/>
            <p:nvPr/>
          </p:nvSpPr>
          <p:spPr>
            <a:xfrm>
              <a:off x="2971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/>
            <p:cNvSpPr/>
            <p:nvPr/>
          </p:nvSpPr>
          <p:spPr>
            <a:xfrm>
              <a:off x="3124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/>
            <p:cNvSpPr/>
            <p:nvPr/>
          </p:nvSpPr>
          <p:spPr>
            <a:xfrm>
              <a:off x="3276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/>
            <p:cNvSpPr/>
            <p:nvPr/>
          </p:nvSpPr>
          <p:spPr>
            <a:xfrm>
              <a:off x="3429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/>
            <p:cNvSpPr/>
            <p:nvPr/>
          </p:nvSpPr>
          <p:spPr>
            <a:xfrm>
              <a:off x="3581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/>
            <p:cNvSpPr/>
            <p:nvPr/>
          </p:nvSpPr>
          <p:spPr>
            <a:xfrm>
              <a:off x="3733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/>
            <p:cNvSpPr/>
            <p:nvPr/>
          </p:nvSpPr>
          <p:spPr>
            <a:xfrm>
              <a:off x="3886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/>
            <p:cNvSpPr/>
            <p:nvPr/>
          </p:nvSpPr>
          <p:spPr>
            <a:xfrm>
              <a:off x="4038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4191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4343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4495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4648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/>
            <p:cNvSpPr/>
            <p:nvPr/>
          </p:nvSpPr>
          <p:spPr>
            <a:xfrm>
              <a:off x="4800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/>
            <p:cNvSpPr/>
            <p:nvPr/>
          </p:nvSpPr>
          <p:spPr>
            <a:xfrm>
              <a:off x="4953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/>
            <p:cNvSpPr/>
            <p:nvPr/>
          </p:nvSpPr>
          <p:spPr>
            <a:xfrm>
              <a:off x="5105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/>
            <p:cNvSpPr/>
            <p:nvPr/>
          </p:nvSpPr>
          <p:spPr>
            <a:xfrm>
              <a:off x="5257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/>
            <p:cNvSpPr/>
            <p:nvPr/>
          </p:nvSpPr>
          <p:spPr>
            <a:xfrm>
              <a:off x="5410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/>
            <p:cNvSpPr/>
            <p:nvPr/>
          </p:nvSpPr>
          <p:spPr>
            <a:xfrm>
              <a:off x="5562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/>
            <p:cNvSpPr/>
            <p:nvPr/>
          </p:nvSpPr>
          <p:spPr>
            <a:xfrm>
              <a:off x="5715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/>
            <p:cNvSpPr/>
            <p:nvPr/>
          </p:nvSpPr>
          <p:spPr>
            <a:xfrm>
              <a:off x="5867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/>
            <p:cNvSpPr/>
            <p:nvPr/>
          </p:nvSpPr>
          <p:spPr>
            <a:xfrm>
              <a:off x="6019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/>
            <p:cNvSpPr/>
            <p:nvPr/>
          </p:nvSpPr>
          <p:spPr>
            <a:xfrm>
              <a:off x="6172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/>
            <p:cNvSpPr/>
            <p:nvPr/>
          </p:nvSpPr>
          <p:spPr>
            <a:xfrm>
              <a:off x="6324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/>
            <p:cNvSpPr/>
            <p:nvPr/>
          </p:nvSpPr>
          <p:spPr>
            <a:xfrm>
              <a:off x="6477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/>
            <p:cNvSpPr/>
            <p:nvPr/>
          </p:nvSpPr>
          <p:spPr>
            <a:xfrm>
              <a:off x="6629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/>
            <p:cNvSpPr/>
            <p:nvPr/>
          </p:nvSpPr>
          <p:spPr>
            <a:xfrm>
              <a:off x="67818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/>
            <p:cNvSpPr/>
            <p:nvPr/>
          </p:nvSpPr>
          <p:spPr>
            <a:xfrm>
              <a:off x="69342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/>
            <p:cNvSpPr/>
            <p:nvPr/>
          </p:nvSpPr>
          <p:spPr>
            <a:xfrm>
              <a:off x="70866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/>
            <p:cNvSpPr/>
            <p:nvPr/>
          </p:nvSpPr>
          <p:spPr>
            <a:xfrm>
              <a:off x="72390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/>
            <p:cNvSpPr/>
            <p:nvPr/>
          </p:nvSpPr>
          <p:spPr>
            <a:xfrm>
              <a:off x="7391400" y="3581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/>
            <p:cNvSpPr/>
            <p:nvPr/>
          </p:nvSpPr>
          <p:spPr>
            <a:xfrm>
              <a:off x="1752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/>
            <p:cNvSpPr/>
            <p:nvPr/>
          </p:nvSpPr>
          <p:spPr>
            <a:xfrm>
              <a:off x="1905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/>
            <p:cNvSpPr/>
            <p:nvPr/>
          </p:nvSpPr>
          <p:spPr>
            <a:xfrm>
              <a:off x="2057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/>
            <p:cNvSpPr/>
            <p:nvPr/>
          </p:nvSpPr>
          <p:spPr>
            <a:xfrm>
              <a:off x="2209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/>
            <p:cNvSpPr/>
            <p:nvPr/>
          </p:nvSpPr>
          <p:spPr>
            <a:xfrm>
              <a:off x="2362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/>
            <p:cNvSpPr/>
            <p:nvPr/>
          </p:nvSpPr>
          <p:spPr>
            <a:xfrm>
              <a:off x="2514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/>
            <p:cNvSpPr/>
            <p:nvPr/>
          </p:nvSpPr>
          <p:spPr>
            <a:xfrm>
              <a:off x="2667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>
              <a:off x="2819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/>
            <p:cNvSpPr/>
            <p:nvPr/>
          </p:nvSpPr>
          <p:spPr>
            <a:xfrm>
              <a:off x="2971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3124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/>
            <p:cNvSpPr/>
            <p:nvPr/>
          </p:nvSpPr>
          <p:spPr>
            <a:xfrm>
              <a:off x="3276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/>
            <p:cNvSpPr/>
            <p:nvPr/>
          </p:nvSpPr>
          <p:spPr>
            <a:xfrm>
              <a:off x="3429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/>
            <p:cNvSpPr/>
            <p:nvPr/>
          </p:nvSpPr>
          <p:spPr>
            <a:xfrm>
              <a:off x="3581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/>
            <p:cNvSpPr/>
            <p:nvPr/>
          </p:nvSpPr>
          <p:spPr>
            <a:xfrm>
              <a:off x="3733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/>
            <p:cNvSpPr/>
            <p:nvPr/>
          </p:nvSpPr>
          <p:spPr>
            <a:xfrm>
              <a:off x="3886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/>
            <p:cNvSpPr/>
            <p:nvPr/>
          </p:nvSpPr>
          <p:spPr>
            <a:xfrm>
              <a:off x="4038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/>
            <p:cNvSpPr/>
            <p:nvPr/>
          </p:nvSpPr>
          <p:spPr>
            <a:xfrm>
              <a:off x="4191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/>
            <p:cNvSpPr/>
            <p:nvPr/>
          </p:nvSpPr>
          <p:spPr>
            <a:xfrm>
              <a:off x="4343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/>
            <p:cNvSpPr/>
            <p:nvPr/>
          </p:nvSpPr>
          <p:spPr>
            <a:xfrm>
              <a:off x="4495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/>
            <p:cNvSpPr/>
            <p:nvPr/>
          </p:nvSpPr>
          <p:spPr>
            <a:xfrm>
              <a:off x="4648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/>
            <p:cNvSpPr/>
            <p:nvPr/>
          </p:nvSpPr>
          <p:spPr>
            <a:xfrm>
              <a:off x="4800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/>
            <p:cNvSpPr/>
            <p:nvPr/>
          </p:nvSpPr>
          <p:spPr>
            <a:xfrm>
              <a:off x="4953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>
              <a:off x="5105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/>
            <p:cNvSpPr/>
            <p:nvPr/>
          </p:nvSpPr>
          <p:spPr>
            <a:xfrm>
              <a:off x="5257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/>
            <p:cNvSpPr/>
            <p:nvPr/>
          </p:nvSpPr>
          <p:spPr>
            <a:xfrm>
              <a:off x="5410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/>
            <p:cNvSpPr/>
            <p:nvPr/>
          </p:nvSpPr>
          <p:spPr>
            <a:xfrm>
              <a:off x="5562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/>
            <p:cNvSpPr/>
            <p:nvPr/>
          </p:nvSpPr>
          <p:spPr>
            <a:xfrm>
              <a:off x="5715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/>
            <p:cNvSpPr/>
            <p:nvPr/>
          </p:nvSpPr>
          <p:spPr>
            <a:xfrm>
              <a:off x="5867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/>
            <p:cNvSpPr/>
            <p:nvPr/>
          </p:nvSpPr>
          <p:spPr>
            <a:xfrm>
              <a:off x="6019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/>
            <p:cNvSpPr/>
            <p:nvPr/>
          </p:nvSpPr>
          <p:spPr>
            <a:xfrm>
              <a:off x="6172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/>
            <p:cNvSpPr/>
            <p:nvPr/>
          </p:nvSpPr>
          <p:spPr>
            <a:xfrm>
              <a:off x="6324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/>
            <p:cNvSpPr/>
            <p:nvPr/>
          </p:nvSpPr>
          <p:spPr>
            <a:xfrm>
              <a:off x="6477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/>
            <p:cNvSpPr/>
            <p:nvPr/>
          </p:nvSpPr>
          <p:spPr>
            <a:xfrm>
              <a:off x="6629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/>
            <p:cNvSpPr/>
            <p:nvPr/>
          </p:nvSpPr>
          <p:spPr>
            <a:xfrm>
              <a:off x="67818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/>
            <p:cNvSpPr/>
            <p:nvPr/>
          </p:nvSpPr>
          <p:spPr>
            <a:xfrm>
              <a:off x="69342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/>
            <p:cNvSpPr/>
            <p:nvPr/>
          </p:nvSpPr>
          <p:spPr>
            <a:xfrm>
              <a:off x="70866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/>
            <p:cNvSpPr/>
            <p:nvPr/>
          </p:nvSpPr>
          <p:spPr>
            <a:xfrm>
              <a:off x="72390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/>
            <p:cNvSpPr/>
            <p:nvPr/>
          </p:nvSpPr>
          <p:spPr>
            <a:xfrm>
              <a:off x="7391400" y="3733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/>
            <p:cNvSpPr/>
            <p:nvPr/>
          </p:nvSpPr>
          <p:spPr>
            <a:xfrm>
              <a:off x="1752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/>
            <p:cNvSpPr/>
            <p:nvPr/>
          </p:nvSpPr>
          <p:spPr>
            <a:xfrm>
              <a:off x="1905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/>
            <p:cNvSpPr/>
            <p:nvPr/>
          </p:nvSpPr>
          <p:spPr>
            <a:xfrm>
              <a:off x="2057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/>
            <p:cNvSpPr/>
            <p:nvPr/>
          </p:nvSpPr>
          <p:spPr>
            <a:xfrm>
              <a:off x="2209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/>
            <p:cNvSpPr/>
            <p:nvPr/>
          </p:nvSpPr>
          <p:spPr>
            <a:xfrm>
              <a:off x="2362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/>
            <p:cNvSpPr/>
            <p:nvPr/>
          </p:nvSpPr>
          <p:spPr>
            <a:xfrm>
              <a:off x="2514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/>
            <p:cNvSpPr/>
            <p:nvPr/>
          </p:nvSpPr>
          <p:spPr>
            <a:xfrm>
              <a:off x="2667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/>
            <p:cNvSpPr/>
            <p:nvPr/>
          </p:nvSpPr>
          <p:spPr>
            <a:xfrm>
              <a:off x="2819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/>
            <p:cNvSpPr/>
            <p:nvPr/>
          </p:nvSpPr>
          <p:spPr>
            <a:xfrm>
              <a:off x="2971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/>
            <p:cNvSpPr/>
            <p:nvPr/>
          </p:nvSpPr>
          <p:spPr>
            <a:xfrm>
              <a:off x="3124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/>
            <p:cNvSpPr/>
            <p:nvPr/>
          </p:nvSpPr>
          <p:spPr>
            <a:xfrm>
              <a:off x="3276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/>
            <p:cNvSpPr/>
            <p:nvPr/>
          </p:nvSpPr>
          <p:spPr>
            <a:xfrm>
              <a:off x="3429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/>
            <p:cNvSpPr/>
            <p:nvPr/>
          </p:nvSpPr>
          <p:spPr>
            <a:xfrm>
              <a:off x="3581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/>
            <p:cNvSpPr/>
            <p:nvPr/>
          </p:nvSpPr>
          <p:spPr>
            <a:xfrm>
              <a:off x="3733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/>
            <p:cNvSpPr/>
            <p:nvPr/>
          </p:nvSpPr>
          <p:spPr>
            <a:xfrm>
              <a:off x="3886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/>
            <p:cNvSpPr/>
            <p:nvPr/>
          </p:nvSpPr>
          <p:spPr>
            <a:xfrm>
              <a:off x="4038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/>
            <p:cNvSpPr/>
            <p:nvPr/>
          </p:nvSpPr>
          <p:spPr>
            <a:xfrm>
              <a:off x="4191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/>
            <p:cNvSpPr/>
            <p:nvPr/>
          </p:nvSpPr>
          <p:spPr>
            <a:xfrm>
              <a:off x="4343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/>
            <p:cNvSpPr/>
            <p:nvPr/>
          </p:nvSpPr>
          <p:spPr>
            <a:xfrm>
              <a:off x="4495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/>
            <p:cNvSpPr/>
            <p:nvPr/>
          </p:nvSpPr>
          <p:spPr>
            <a:xfrm>
              <a:off x="4648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/>
            <p:cNvSpPr/>
            <p:nvPr/>
          </p:nvSpPr>
          <p:spPr>
            <a:xfrm>
              <a:off x="4800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/>
            <p:cNvSpPr/>
            <p:nvPr/>
          </p:nvSpPr>
          <p:spPr>
            <a:xfrm>
              <a:off x="4953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/>
            <p:cNvSpPr/>
            <p:nvPr/>
          </p:nvSpPr>
          <p:spPr>
            <a:xfrm>
              <a:off x="5105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/>
            <p:cNvSpPr/>
            <p:nvPr/>
          </p:nvSpPr>
          <p:spPr>
            <a:xfrm>
              <a:off x="5257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/>
            <p:cNvSpPr/>
            <p:nvPr/>
          </p:nvSpPr>
          <p:spPr>
            <a:xfrm>
              <a:off x="5410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/>
            <p:cNvSpPr/>
            <p:nvPr/>
          </p:nvSpPr>
          <p:spPr>
            <a:xfrm>
              <a:off x="5562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/>
            <p:cNvSpPr/>
            <p:nvPr/>
          </p:nvSpPr>
          <p:spPr>
            <a:xfrm>
              <a:off x="5715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/>
            <p:cNvSpPr/>
            <p:nvPr/>
          </p:nvSpPr>
          <p:spPr>
            <a:xfrm>
              <a:off x="5867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/>
            <p:cNvSpPr/>
            <p:nvPr/>
          </p:nvSpPr>
          <p:spPr>
            <a:xfrm>
              <a:off x="6019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/>
            <p:cNvSpPr/>
            <p:nvPr/>
          </p:nvSpPr>
          <p:spPr>
            <a:xfrm>
              <a:off x="6172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/>
            <p:cNvSpPr/>
            <p:nvPr/>
          </p:nvSpPr>
          <p:spPr>
            <a:xfrm>
              <a:off x="6324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/>
            <p:cNvSpPr/>
            <p:nvPr/>
          </p:nvSpPr>
          <p:spPr>
            <a:xfrm>
              <a:off x="6477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/>
            <p:cNvSpPr/>
            <p:nvPr/>
          </p:nvSpPr>
          <p:spPr>
            <a:xfrm>
              <a:off x="6629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/>
            <p:cNvSpPr/>
            <p:nvPr/>
          </p:nvSpPr>
          <p:spPr>
            <a:xfrm>
              <a:off x="67818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/>
            <p:cNvSpPr/>
            <p:nvPr/>
          </p:nvSpPr>
          <p:spPr>
            <a:xfrm>
              <a:off x="69342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/>
            <p:cNvSpPr/>
            <p:nvPr/>
          </p:nvSpPr>
          <p:spPr>
            <a:xfrm>
              <a:off x="70866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/>
            <p:cNvSpPr/>
            <p:nvPr/>
          </p:nvSpPr>
          <p:spPr>
            <a:xfrm>
              <a:off x="72390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>
              <a:off x="7391400" y="3886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>
              <a:off x="1752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>
              <a:off x="1905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>
              <a:off x="2057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>
              <a:off x="2209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>
              <a:off x="2362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>
              <a:off x="2514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>
              <a:off x="2667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>
              <a:off x="2819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>
              <a:off x="2971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>
              <a:off x="3124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>
              <a:off x="3276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/>
            <p:cNvSpPr/>
            <p:nvPr/>
          </p:nvSpPr>
          <p:spPr>
            <a:xfrm>
              <a:off x="3429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/>
            <p:cNvSpPr/>
            <p:nvPr/>
          </p:nvSpPr>
          <p:spPr>
            <a:xfrm>
              <a:off x="3581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>
              <a:off x="3733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>
              <a:off x="3886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>
              <a:off x="4038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>
              <a:off x="4191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>
              <a:off x="4343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>
              <a:off x="4495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>
              <a:off x="4648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4800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>
              <a:off x="4953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>
              <a:off x="5105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>
              <a:off x="5257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>
              <a:off x="5410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>
              <a:off x="5562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>
              <a:off x="5715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>
              <a:off x="5867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>
              <a:off x="6019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>
              <a:off x="6172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>
              <a:off x="6324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>
              <a:off x="6477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>
              <a:off x="6629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7818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>
              <a:off x="69342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70866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>
              <a:off x="72390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>
              <a:off x="7391400" y="4038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/>
            <p:cNvSpPr/>
            <p:nvPr/>
          </p:nvSpPr>
          <p:spPr>
            <a:xfrm>
              <a:off x="1752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/>
            <p:cNvSpPr/>
            <p:nvPr/>
          </p:nvSpPr>
          <p:spPr>
            <a:xfrm>
              <a:off x="1905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/>
            <p:cNvSpPr/>
            <p:nvPr/>
          </p:nvSpPr>
          <p:spPr>
            <a:xfrm>
              <a:off x="2057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/>
            <p:cNvSpPr/>
            <p:nvPr/>
          </p:nvSpPr>
          <p:spPr>
            <a:xfrm>
              <a:off x="2209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/>
            <p:cNvSpPr/>
            <p:nvPr/>
          </p:nvSpPr>
          <p:spPr>
            <a:xfrm>
              <a:off x="2362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/>
            <p:cNvSpPr/>
            <p:nvPr/>
          </p:nvSpPr>
          <p:spPr>
            <a:xfrm>
              <a:off x="2514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/>
            <p:cNvSpPr/>
            <p:nvPr/>
          </p:nvSpPr>
          <p:spPr>
            <a:xfrm>
              <a:off x="2667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/>
            <p:cNvSpPr/>
            <p:nvPr/>
          </p:nvSpPr>
          <p:spPr>
            <a:xfrm>
              <a:off x="2819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/>
            <p:cNvSpPr/>
            <p:nvPr/>
          </p:nvSpPr>
          <p:spPr>
            <a:xfrm>
              <a:off x="2971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/>
            <p:cNvSpPr/>
            <p:nvPr/>
          </p:nvSpPr>
          <p:spPr>
            <a:xfrm>
              <a:off x="3124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/>
            <p:cNvSpPr/>
            <p:nvPr/>
          </p:nvSpPr>
          <p:spPr>
            <a:xfrm>
              <a:off x="3276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>
              <a:off x="3429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>
              <a:off x="3581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>
              <a:off x="3733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>
              <a:off x="3886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>
              <a:off x="4038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>
              <a:off x="4191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/>
            <p:cNvSpPr/>
            <p:nvPr/>
          </p:nvSpPr>
          <p:spPr>
            <a:xfrm>
              <a:off x="4343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/>
            <p:cNvSpPr/>
            <p:nvPr/>
          </p:nvSpPr>
          <p:spPr>
            <a:xfrm>
              <a:off x="4495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/>
            <p:cNvSpPr/>
            <p:nvPr/>
          </p:nvSpPr>
          <p:spPr>
            <a:xfrm>
              <a:off x="4648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/>
            <p:cNvSpPr/>
            <p:nvPr/>
          </p:nvSpPr>
          <p:spPr>
            <a:xfrm>
              <a:off x="4800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/>
            <p:cNvSpPr/>
            <p:nvPr/>
          </p:nvSpPr>
          <p:spPr>
            <a:xfrm>
              <a:off x="4953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/>
            <p:cNvSpPr/>
            <p:nvPr/>
          </p:nvSpPr>
          <p:spPr>
            <a:xfrm>
              <a:off x="5105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/>
            <p:cNvSpPr/>
            <p:nvPr/>
          </p:nvSpPr>
          <p:spPr>
            <a:xfrm>
              <a:off x="5257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/>
            <p:cNvSpPr/>
            <p:nvPr/>
          </p:nvSpPr>
          <p:spPr>
            <a:xfrm>
              <a:off x="5410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/>
            <p:cNvSpPr/>
            <p:nvPr/>
          </p:nvSpPr>
          <p:spPr>
            <a:xfrm>
              <a:off x="5562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/>
            <p:cNvSpPr/>
            <p:nvPr/>
          </p:nvSpPr>
          <p:spPr>
            <a:xfrm>
              <a:off x="5715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/>
            <p:cNvSpPr/>
            <p:nvPr/>
          </p:nvSpPr>
          <p:spPr>
            <a:xfrm>
              <a:off x="5867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/>
            <p:cNvSpPr/>
            <p:nvPr/>
          </p:nvSpPr>
          <p:spPr>
            <a:xfrm>
              <a:off x="6019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/>
            <p:cNvSpPr/>
            <p:nvPr/>
          </p:nvSpPr>
          <p:spPr>
            <a:xfrm>
              <a:off x="6172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/>
            <p:cNvSpPr/>
            <p:nvPr/>
          </p:nvSpPr>
          <p:spPr>
            <a:xfrm>
              <a:off x="6324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/>
            <p:cNvSpPr/>
            <p:nvPr/>
          </p:nvSpPr>
          <p:spPr>
            <a:xfrm>
              <a:off x="6477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/>
            <p:cNvSpPr/>
            <p:nvPr/>
          </p:nvSpPr>
          <p:spPr>
            <a:xfrm>
              <a:off x="6629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/>
            <p:cNvSpPr/>
            <p:nvPr/>
          </p:nvSpPr>
          <p:spPr>
            <a:xfrm>
              <a:off x="67818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/>
            <p:cNvSpPr/>
            <p:nvPr/>
          </p:nvSpPr>
          <p:spPr>
            <a:xfrm>
              <a:off x="69342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/>
            <p:cNvSpPr/>
            <p:nvPr/>
          </p:nvSpPr>
          <p:spPr>
            <a:xfrm>
              <a:off x="70866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/>
            <p:cNvSpPr/>
            <p:nvPr/>
          </p:nvSpPr>
          <p:spPr>
            <a:xfrm>
              <a:off x="72390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/>
            <p:cNvSpPr/>
            <p:nvPr/>
          </p:nvSpPr>
          <p:spPr>
            <a:xfrm>
              <a:off x="7391400" y="41910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/>
            <p:cNvSpPr/>
            <p:nvPr/>
          </p:nvSpPr>
          <p:spPr>
            <a:xfrm>
              <a:off x="1752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/>
            <p:cNvSpPr/>
            <p:nvPr/>
          </p:nvSpPr>
          <p:spPr>
            <a:xfrm>
              <a:off x="1905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/>
            <p:cNvSpPr/>
            <p:nvPr/>
          </p:nvSpPr>
          <p:spPr>
            <a:xfrm>
              <a:off x="2057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/>
            <p:cNvSpPr/>
            <p:nvPr/>
          </p:nvSpPr>
          <p:spPr>
            <a:xfrm>
              <a:off x="2209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/>
            <p:cNvSpPr/>
            <p:nvPr/>
          </p:nvSpPr>
          <p:spPr>
            <a:xfrm>
              <a:off x="2362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/>
            <p:cNvSpPr/>
            <p:nvPr/>
          </p:nvSpPr>
          <p:spPr>
            <a:xfrm>
              <a:off x="2514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/>
            <p:cNvSpPr/>
            <p:nvPr/>
          </p:nvSpPr>
          <p:spPr>
            <a:xfrm>
              <a:off x="2667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/>
            <p:cNvSpPr/>
            <p:nvPr/>
          </p:nvSpPr>
          <p:spPr>
            <a:xfrm>
              <a:off x="2819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/>
            <p:cNvSpPr/>
            <p:nvPr/>
          </p:nvSpPr>
          <p:spPr>
            <a:xfrm>
              <a:off x="2971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/>
            <p:cNvSpPr/>
            <p:nvPr/>
          </p:nvSpPr>
          <p:spPr>
            <a:xfrm>
              <a:off x="3124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/>
            <p:cNvSpPr/>
            <p:nvPr/>
          </p:nvSpPr>
          <p:spPr>
            <a:xfrm>
              <a:off x="3276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/>
            <p:cNvSpPr/>
            <p:nvPr/>
          </p:nvSpPr>
          <p:spPr>
            <a:xfrm>
              <a:off x="3429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/>
            <p:cNvSpPr/>
            <p:nvPr/>
          </p:nvSpPr>
          <p:spPr>
            <a:xfrm>
              <a:off x="3581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/>
            <p:cNvSpPr/>
            <p:nvPr/>
          </p:nvSpPr>
          <p:spPr>
            <a:xfrm>
              <a:off x="3733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/>
            <p:cNvSpPr/>
            <p:nvPr/>
          </p:nvSpPr>
          <p:spPr>
            <a:xfrm>
              <a:off x="3886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/>
            <p:cNvSpPr/>
            <p:nvPr/>
          </p:nvSpPr>
          <p:spPr>
            <a:xfrm>
              <a:off x="4038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/>
            <p:cNvSpPr/>
            <p:nvPr/>
          </p:nvSpPr>
          <p:spPr>
            <a:xfrm>
              <a:off x="4191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/>
            <p:cNvSpPr/>
            <p:nvPr/>
          </p:nvSpPr>
          <p:spPr>
            <a:xfrm>
              <a:off x="4343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/>
            <p:cNvSpPr/>
            <p:nvPr/>
          </p:nvSpPr>
          <p:spPr>
            <a:xfrm>
              <a:off x="4495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/>
            <p:cNvSpPr/>
            <p:nvPr/>
          </p:nvSpPr>
          <p:spPr>
            <a:xfrm>
              <a:off x="4648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/>
            <p:cNvSpPr/>
            <p:nvPr/>
          </p:nvSpPr>
          <p:spPr>
            <a:xfrm>
              <a:off x="4800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/>
            <p:cNvSpPr/>
            <p:nvPr/>
          </p:nvSpPr>
          <p:spPr>
            <a:xfrm>
              <a:off x="4953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/>
            <p:cNvSpPr/>
            <p:nvPr/>
          </p:nvSpPr>
          <p:spPr>
            <a:xfrm>
              <a:off x="5105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/>
            <p:cNvSpPr/>
            <p:nvPr/>
          </p:nvSpPr>
          <p:spPr>
            <a:xfrm>
              <a:off x="5257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/>
            <p:cNvSpPr/>
            <p:nvPr/>
          </p:nvSpPr>
          <p:spPr>
            <a:xfrm>
              <a:off x="5410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/>
            <p:cNvSpPr/>
            <p:nvPr/>
          </p:nvSpPr>
          <p:spPr>
            <a:xfrm>
              <a:off x="5562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/>
            <p:cNvSpPr/>
            <p:nvPr/>
          </p:nvSpPr>
          <p:spPr>
            <a:xfrm>
              <a:off x="5715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/>
            <p:cNvSpPr/>
            <p:nvPr/>
          </p:nvSpPr>
          <p:spPr>
            <a:xfrm>
              <a:off x="5867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/>
            <p:cNvSpPr/>
            <p:nvPr/>
          </p:nvSpPr>
          <p:spPr>
            <a:xfrm>
              <a:off x="6019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/>
            <p:cNvSpPr/>
            <p:nvPr/>
          </p:nvSpPr>
          <p:spPr>
            <a:xfrm>
              <a:off x="6172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/>
            <p:cNvSpPr/>
            <p:nvPr/>
          </p:nvSpPr>
          <p:spPr>
            <a:xfrm>
              <a:off x="6324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/>
            <p:cNvSpPr/>
            <p:nvPr/>
          </p:nvSpPr>
          <p:spPr>
            <a:xfrm>
              <a:off x="6477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/>
            <p:cNvSpPr/>
            <p:nvPr/>
          </p:nvSpPr>
          <p:spPr>
            <a:xfrm>
              <a:off x="6629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/>
            <p:cNvSpPr/>
            <p:nvPr/>
          </p:nvSpPr>
          <p:spPr>
            <a:xfrm>
              <a:off x="67818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/>
            <p:cNvSpPr/>
            <p:nvPr/>
          </p:nvSpPr>
          <p:spPr>
            <a:xfrm>
              <a:off x="69342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/>
            <p:cNvSpPr/>
            <p:nvPr/>
          </p:nvSpPr>
          <p:spPr>
            <a:xfrm>
              <a:off x="70866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/>
            <p:cNvSpPr/>
            <p:nvPr/>
          </p:nvSpPr>
          <p:spPr>
            <a:xfrm>
              <a:off x="72390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/>
            <p:cNvSpPr/>
            <p:nvPr/>
          </p:nvSpPr>
          <p:spPr>
            <a:xfrm>
              <a:off x="7391400" y="43434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/>
            <p:cNvSpPr/>
            <p:nvPr/>
          </p:nvSpPr>
          <p:spPr>
            <a:xfrm>
              <a:off x="1752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/>
            <p:cNvSpPr/>
            <p:nvPr/>
          </p:nvSpPr>
          <p:spPr>
            <a:xfrm>
              <a:off x="1905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/>
            <p:cNvSpPr/>
            <p:nvPr/>
          </p:nvSpPr>
          <p:spPr>
            <a:xfrm>
              <a:off x="2057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/>
            <p:cNvSpPr/>
            <p:nvPr/>
          </p:nvSpPr>
          <p:spPr>
            <a:xfrm>
              <a:off x="2209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/>
            <p:cNvSpPr/>
            <p:nvPr/>
          </p:nvSpPr>
          <p:spPr>
            <a:xfrm>
              <a:off x="2362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/>
            <p:cNvSpPr/>
            <p:nvPr/>
          </p:nvSpPr>
          <p:spPr>
            <a:xfrm>
              <a:off x="2514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/>
            <p:cNvSpPr/>
            <p:nvPr/>
          </p:nvSpPr>
          <p:spPr>
            <a:xfrm>
              <a:off x="2667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/>
            <p:cNvSpPr/>
            <p:nvPr/>
          </p:nvSpPr>
          <p:spPr>
            <a:xfrm>
              <a:off x="2819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/>
            <p:cNvSpPr/>
            <p:nvPr/>
          </p:nvSpPr>
          <p:spPr>
            <a:xfrm>
              <a:off x="2971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/>
            <p:cNvSpPr/>
            <p:nvPr/>
          </p:nvSpPr>
          <p:spPr>
            <a:xfrm>
              <a:off x="3124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/>
            <p:cNvSpPr/>
            <p:nvPr/>
          </p:nvSpPr>
          <p:spPr>
            <a:xfrm>
              <a:off x="3276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/>
            <p:cNvSpPr/>
            <p:nvPr/>
          </p:nvSpPr>
          <p:spPr>
            <a:xfrm>
              <a:off x="3429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/>
            <p:cNvSpPr/>
            <p:nvPr/>
          </p:nvSpPr>
          <p:spPr>
            <a:xfrm>
              <a:off x="3581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/>
            <p:cNvSpPr/>
            <p:nvPr/>
          </p:nvSpPr>
          <p:spPr>
            <a:xfrm>
              <a:off x="3733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/>
            <p:cNvSpPr/>
            <p:nvPr/>
          </p:nvSpPr>
          <p:spPr>
            <a:xfrm>
              <a:off x="3886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/>
            <p:cNvSpPr/>
            <p:nvPr/>
          </p:nvSpPr>
          <p:spPr>
            <a:xfrm>
              <a:off x="4038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/>
            <p:cNvSpPr/>
            <p:nvPr/>
          </p:nvSpPr>
          <p:spPr>
            <a:xfrm>
              <a:off x="4191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/>
            <p:cNvSpPr/>
            <p:nvPr/>
          </p:nvSpPr>
          <p:spPr>
            <a:xfrm>
              <a:off x="4343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/>
            <p:cNvSpPr/>
            <p:nvPr/>
          </p:nvSpPr>
          <p:spPr>
            <a:xfrm>
              <a:off x="4495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/>
            <p:cNvSpPr/>
            <p:nvPr/>
          </p:nvSpPr>
          <p:spPr>
            <a:xfrm>
              <a:off x="4648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/>
            <p:cNvSpPr/>
            <p:nvPr/>
          </p:nvSpPr>
          <p:spPr>
            <a:xfrm>
              <a:off x="4800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/>
            <p:cNvSpPr/>
            <p:nvPr/>
          </p:nvSpPr>
          <p:spPr>
            <a:xfrm>
              <a:off x="4953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/>
            <p:cNvSpPr/>
            <p:nvPr/>
          </p:nvSpPr>
          <p:spPr>
            <a:xfrm>
              <a:off x="5105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/>
            <p:cNvSpPr/>
            <p:nvPr/>
          </p:nvSpPr>
          <p:spPr>
            <a:xfrm>
              <a:off x="5257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/>
            <p:cNvSpPr/>
            <p:nvPr/>
          </p:nvSpPr>
          <p:spPr>
            <a:xfrm>
              <a:off x="5410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/>
            <p:cNvSpPr/>
            <p:nvPr/>
          </p:nvSpPr>
          <p:spPr>
            <a:xfrm>
              <a:off x="5562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/>
            <p:cNvSpPr/>
            <p:nvPr/>
          </p:nvSpPr>
          <p:spPr>
            <a:xfrm>
              <a:off x="5715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/>
            <p:cNvSpPr/>
            <p:nvPr/>
          </p:nvSpPr>
          <p:spPr>
            <a:xfrm>
              <a:off x="5867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/>
            <p:cNvSpPr/>
            <p:nvPr/>
          </p:nvSpPr>
          <p:spPr>
            <a:xfrm>
              <a:off x="6019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/>
            <p:cNvSpPr/>
            <p:nvPr/>
          </p:nvSpPr>
          <p:spPr>
            <a:xfrm>
              <a:off x="6172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/>
            <p:cNvSpPr/>
            <p:nvPr/>
          </p:nvSpPr>
          <p:spPr>
            <a:xfrm>
              <a:off x="6324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/>
            <p:cNvSpPr/>
            <p:nvPr/>
          </p:nvSpPr>
          <p:spPr>
            <a:xfrm>
              <a:off x="6477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/>
            <p:cNvSpPr/>
            <p:nvPr/>
          </p:nvSpPr>
          <p:spPr>
            <a:xfrm>
              <a:off x="6629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/>
            <p:cNvSpPr/>
            <p:nvPr/>
          </p:nvSpPr>
          <p:spPr>
            <a:xfrm>
              <a:off x="67818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/>
            <p:cNvSpPr/>
            <p:nvPr/>
          </p:nvSpPr>
          <p:spPr>
            <a:xfrm>
              <a:off x="69342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/>
            <p:cNvSpPr/>
            <p:nvPr/>
          </p:nvSpPr>
          <p:spPr>
            <a:xfrm>
              <a:off x="70866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/>
            <p:cNvSpPr/>
            <p:nvPr/>
          </p:nvSpPr>
          <p:spPr>
            <a:xfrm>
              <a:off x="72390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/>
            <p:cNvSpPr/>
            <p:nvPr/>
          </p:nvSpPr>
          <p:spPr>
            <a:xfrm>
              <a:off x="7391400" y="44958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/>
            <p:cNvSpPr/>
            <p:nvPr/>
          </p:nvSpPr>
          <p:spPr>
            <a:xfrm>
              <a:off x="1752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/>
            <p:cNvSpPr/>
            <p:nvPr/>
          </p:nvSpPr>
          <p:spPr>
            <a:xfrm>
              <a:off x="1905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/>
            <p:cNvSpPr/>
            <p:nvPr/>
          </p:nvSpPr>
          <p:spPr>
            <a:xfrm>
              <a:off x="2057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/>
            <p:cNvSpPr/>
            <p:nvPr/>
          </p:nvSpPr>
          <p:spPr>
            <a:xfrm>
              <a:off x="2209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/>
            <p:cNvSpPr/>
            <p:nvPr/>
          </p:nvSpPr>
          <p:spPr>
            <a:xfrm>
              <a:off x="2362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/>
            <p:cNvSpPr/>
            <p:nvPr/>
          </p:nvSpPr>
          <p:spPr>
            <a:xfrm>
              <a:off x="2514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/>
            <p:cNvSpPr/>
            <p:nvPr/>
          </p:nvSpPr>
          <p:spPr>
            <a:xfrm>
              <a:off x="2667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/>
            <p:cNvSpPr/>
            <p:nvPr/>
          </p:nvSpPr>
          <p:spPr>
            <a:xfrm>
              <a:off x="2819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/>
            <p:cNvSpPr/>
            <p:nvPr/>
          </p:nvSpPr>
          <p:spPr>
            <a:xfrm>
              <a:off x="2971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/>
            <p:cNvSpPr/>
            <p:nvPr/>
          </p:nvSpPr>
          <p:spPr>
            <a:xfrm>
              <a:off x="3124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/>
            <p:cNvSpPr/>
            <p:nvPr/>
          </p:nvSpPr>
          <p:spPr>
            <a:xfrm>
              <a:off x="3276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/>
            <p:cNvSpPr/>
            <p:nvPr/>
          </p:nvSpPr>
          <p:spPr>
            <a:xfrm>
              <a:off x="3429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/>
            <p:cNvSpPr/>
            <p:nvPr/>
          </p:nvSpPr>
          <p:spPr>
            <a:xfrm>
              <a:off x="3581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/>
            <p:cNvSpPr/>
            <p:nvPr/>
          </p:nvSpPr>
          <p:spPr>
            <a:xfrm>
              <a:off x="3733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/>
            <p:cNvSpPr/>
            <p:nvPr/>
          </p:nvSpPr>
          <p:spPr>
            <a:xfrm>
              <a:off x="3886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/>
            <p:cNvSpPr/>
            <p:nvPr/>
          </p:nvSpPr>
          <p:spPr>
            <a:xfrm>
              <a:off x="4038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/>
            <p:cNvSpPr/>
            <p:nvPr/>
          </p:nvSpPr>
          <p:spPr>
            <a:xfrm>
              <a:off x="4191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/>
            <p:cNvSpPr/>
            <p:nvPr/>
          </p:nvSpPr>
          <p:spPr>
            <a:xfrm>
              <a:off x="4343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/>
            <p:cNvSpPr/>
            <p:nvPr/>
          </p:nvSpPr>
          <p:spPr>
            <a:xfrm>
              <a:off x="4495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/>
            <p:cNvSpPr/>
            <p:nvPr/>
          </p:nvSpPr>
          <p:spPr>
            <a:xfrm>
              <a:off x="4648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/>
            <p:cNvSpPr/>
            <p:nvPr/>
          </p:nvSpPr>
          <p:spPr>
            <a:xfrm>
              <a:off x="4800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/>
            <p:cNvSpPr/>
            <p:nvPr/>
          </p:nvSpPr>
          <p:spPr>
            <a:xfrm>
              <a:off x="4953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/>
            <p:cNvSpPr/>
            <p:nvPr/>
          </p:nvSpPr>
          <p:spPr>
            <a:xfrm>
              <a:off x="5105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/>
            <p:cNvSpPr/>
            <p:nvPr/>
          </p:nvSpPr>
          <p:spPr>
            <a:xfrm>
              <a:off x="5257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/>
            <p:cNvSpPr/>
            <p:nvPr/>
          </p:nvSpPr>
          <p:spPr>
            <a:xfrm>
              <a:off x="5410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/>
            <p:cNvSpPr/>
            <p:nvPr/>
          </p:nvSpPr>
          <p:spPr>
            <a:xfrm>
              <a:off x="5562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/>
            <p:cNvSpPr/>
            <p:nvPr/>
          </p:nvSpPr>
          <p:spPr>
            <a:xfrm>
              <a:off x="5715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/>
            <p:cNvSpPr/>
            <p:nvPr/>
          </p:nvSpPr>
          <p:spPr>
            <a:xfrm>
              <a:off x="5867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/>
            <p:cNvSpPr/>
            <p:nvPr/>
          </p:nvSpPr>
          <p:spPr>
            <a:xfrm>
              <a:off x="6019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/>
            <p:cNvSpPr/>
            <p:nvPr/>
          </p:nvSpPr>
          <p:spPr>
            <a:xfrm>
              <a:off x="6172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/>
            <p:cNvSpPr/>
            <p:nvPr/>
          </p:nvSpPr>
          <p:spPr>
            <a:xfrm>
              <a:off x="6324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/>
            <p:cNvSpPr/>
            <p:nvPr/>
          </p:nvSpPr>
          <p:spPr>
            <a:xfrm>
              <a:off x="6477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/>
            <p:cNvSpPr/>
            <p:nvPr/>
          </p:nvSpPr>
          <p:spPr>
            <a:xfrm>
              <a:off x="6629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/>
            <p:cNvSpPr/>
            <p:nvPr/>
          </p:nvSpPr>
          <p:spPr>
            <a:xfrm>
              <a:off x="67818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/>
            <p:cNvSpPr/>
            <p:nvPr/>
          </p:nvSpPr>
          <p:spPr>
            <a:xfrm>
              <a:off x="69342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/>
            <p:cNvSpPr/>
            <p:nvPr/>
          </p:nvSpPr>
          <p:spPr>
            <a:xfrm>
              <a:off x="70866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/>
            <p:cNvSpPr/>
            <p:nvPr/>
          </p:nvSpPr>
          <p:spPr>
            <a:xfrm>
              <a:off x="72390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/>
            <p:cNvSpPr/>
            <p:nvPr/>
          </p:nvSpPr>
          <p:spPr>
            <a:xfrm>
              <a:off x="7391400" y="46482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/>
            <p:cNvSpPr/>
            <p:nvPr/>
          </p:nvSpPr>
          <p:spPr>
            <a:xfrm>
              <a:off x="1752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/>
            <p:cNvSpPr/>
            <p:nvPr/>
          </p:nvSpPr>
          <p:spPr>
            <a:xfrm>
              <a:off x="1905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/>
            <p:cNvSpPr/>
            <p:nvPr/>
          </p:nvSpPr>
          <p:spPr>
            <a:xfrm>
              <a:off x="2057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/>
            <p:cNvSpPr/>
            <p:nvPr/>
          </p:nvSpPr>
          <p:spPr>
            <a:xfrm>
              <a:off x="2209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/>
            <p:cNvSpPr/>
            <p:nvPr/>
          </p:nvSpPr>
          <p:spPr>
            <a:xfrm>
              <a:off x="2362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/>
            <p:cNvSpPr/>
            <p:nvPr/>
          </p:nvSpPr>
          <p:spPr>
            <a:xfrm>
              <a:off x="2514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/>
            <p:cNvSpPr/>
            <p:nvPr/>
          </p:nvSpPr>
          <p:spPr>
            <a:xfrm>
              <a:off x="2667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/>
            <p:cNvSpPr/>
            <p:nvPr/>
          </p:nvSpPr>
          <p:spPr>
            <a:xfrm>
              <a:off x="2819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/>
            <p:cNvSpPr/>
            <p:nvPr/>
          </p:nvSpPr>
          <p:spPr>
            <a:xfrm>
              <a:off x="2971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/>
            <p:cNvSpPr/>
            <p:nvPr/>
          </p:nvSpPr>
          <p:spPr>
            <a:xfrm>
              <a:off x="3124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/>
            <p:cNvSpPr/>
            <p:nvPr/>
          </p:nvSpPr>
          <p:spPr>
            <a:xfrm>
              <a:off x="3276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/>
            <p:cNvSpPr/>
            <p:nvPr/>
          </p:nvSpPr>
          <p:spPr>
            <a:xfrm>
              <a:off x="3429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/>
            <p:cNvSpPr/>
            <p:nvPr/>
          </p:nvSpPr>
          <p:spPr>
            <a:xfrm>
              <a:off x="3581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/>
            <p:cNvSpPr/>
            <p:nvPr/>
          </p:nvSpPr>
          <p:spPr>
            <a:xfrm>
              <a:off x="3733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/>
            <p:cNvSpPr/>
            <p:nvPr/>
          </p:nvSpPr>
          <p:spPr>
            <a:xfrm>
              <a:off x="3886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/>
            <p:cNvSpPr/>
            <p:nvPr/>
          </p:nvSpPr>
          <p:spPr>
            <a:xfrm>
              <a:off x="4038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/>
            <p:cNvSpPr/>
            <p:nvPr/>
          </p:nvSpPr>
          <p:spPr>
            <a:xfrm>
              <a:off x="4191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/>
            <p:cNvSpPr/>
            <p:nvPr/>
          </p:nvSpPr>
          <p:spPr>
            <a:xfrm>
              <a:off x="4343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/>
            <p:cNvSpPr/>
            <p:nvPr/>
          </p:nvSpPr>
          <p:spPr>
            <a:xfrm>
              <a:off x="4495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/>
            <p:cNvSpPr/>
            <p:nvPr/>
          </p:nvSpPr>
          <p:spPr>
            <a:xfrm>
              <a:off x="4648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/>
            <p:cNvSpPr/>
            <p:nvPr/>
          </p:nvSpPr>
          <p:spPr>
            <a:xfrm>
              <a:off x="4800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/>
            <p:cNvSpPr/>
            <p:nvPr/>
          </p:nvSpPr>
          <p:spPr>
            <a:xfrm>
              <a:off x="4953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/>
            <p:cNvSpPr/>
            <p:nvPr/>
          </p:nvSpPr>
          <p:spPr>
            <a:xfrm>
              <a:off x="5105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/>
            <p:cNvSpPr/>
            <p:nvPr/>
          </p:nvSpPr>
          <p:spPr>
            <a:xfrm>
              <a:off x="5257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/>
            <p:cNvSpPr/>
            <p:nvPr/>
          </p:nvSpPr>
          <p:spPr>
            <a:xfrm>
              <a:off x="5410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/>
            <p:cNvSpPr/>
            <p:nvPr/>
          </p:nvSpPr>
          <p:spPr>
            <a:xfrm>
              <a:off x="5562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/>
            <p:cNvSpPr/>
            <p:nvPr/>
          </p:nvSpPr>
          <p:spPr>
            <a:xfrm>
              <a:off x="5715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/>
            <p:cNvSpPr/>
            <p:nvPr/>
          </p:nvSpPr>
          <p:spPr>
            <a:xfrm>
              <a:off x="5867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/>
            <p:cNvSpPr/>
            <p:nvPr/>
          </p:nvSpPr>
          <p:spPr>
            <a:xfrm>
              <a:off x="6019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/>
            <p:cNvSpPr/>
            <p:nvPr/>
          </p:nvSpPr>
          <p:spPr>
            <a:xfrm>
              <a:off x="6172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/>
            <p:cNvSpPr/>
            <p:nvPr/>
          </p:nvSpPr>
          <p:spPr>
            <a:xfrm>
              <a:off x="6324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/>
            <p:cNvSpPr/>
            <p:nvPr/>
          </p:nvSpPr>
          <p:spPr>
            <a:xfrm>
              <a:off x="6477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/>
            <p:cNvSpPr/>
            <p:nvPr/>
          </p:nvSpPr>
          <p:spPr>
            <a:xfrm>
              <a:off x="6629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/>
            <p:cNvSpPr/>
            <p:nvPr/>
          </p:nvSpPr>
          <p:spPr>
            <a:xfrm>
              <a:off x="67818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/>
            <p:cNvSpPr/>
            <p:nvPr/>
          </p:nvSpPr>
          <p:spPr>
            <a:xfrm>
              <a:off x="69342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/>
            <p:cNvSpPr/>
            <p:nvPr/>
          </p:nvSpPr>
          <p:spPr>
            <a:xfrm>
              <a:off x="70866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/>
            <p:cNvSpPr/>
            <p:nvPr/>
          </p:nvSpPr>
          <p:spPr>
            <a:xfrm>
              <a:off x="72390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/>
            <p:cNvSpPr/>
            <p:nvPr/>
          </p:nvSpPr>
          <p:spPr>
            <a:xfrm>
              <a:off x="7391400" y="4800600"/>
              <a:ext cx="76200" cy="7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642"/>
          <p:cNvGrpSpPr/>
          <p:nvPr/>
        </p:nvGrpSpPr>
        <p:grpSpPr>
          <a:xfrm>
            <a:off x="2395270" y="5138470"/>
            <a:ext cx="3896260" cy="1007852"/>
            <a:chOff x="2395270" y="5138470"/>
            <a:chExt cx="3896260" cy="1007852"/>
          </a:xfrm>
        </p:grpSpPr>
        <p:sp>
          <p:nvSpPr>
            <p:cNvPr id="635" name="Oval 634"/>
            <p:cNvSpPr/>
            <p:nvPr/>
          </p:nvSpPr>
          <p:spPr>
            <a:xfrm>
              <a:off x="3463504" y="5148530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/>
            <p:cNvSpPr/>
            <p:nvPr/>
          </p:nvSpPr>
          <p:spPr>
            <a:xfrm>
              <a:off x="4386530" y="5138470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/>
            <p:cNvSpPr/>
            <p:nvPr/>
          </p:nvSpPr>
          <p:spPr>
            <a:xfrm>
              <a:off x="3463504" y="5605730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/>
            <p:cNvSpPr/>
            <p:nvPr/>
          </p:nvSpPr>
          <p:spPr>
            <a:xfrm>
              <a:off x="4386530" y="5595670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/>
            <p:cNvSpPr/>
            <p:nvPr/>
          </p:nvSpPr>
          <p:spPr>
            <a:xfrm>
              <a:off x="2395270" y="5614356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/>
            <p:cNvSpPr/>
            <p:nvPr/>
          </p:nvSpPr>
          <p:spPr>
            <a:xfrm>
              <a:off x="6215330" y="5604296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/>
            <p:cNvSpPr/>
            <p:nvPr/>
          </p:nvSpPr>
          <p:spPr>
            <a:xfrm>
              <a:off x="2396704" y="6070122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/>
            <p:cNvSpPr/>
            <p:nvPr/>
          </p:nvSpPr>
          <p:spPr>
            <a:xfrm>
              <a:off x="6215330" y="6068688"/>
              <a:ext cx="76200" cy="762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4" name="Rounded Rectangle 643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  <p:sp>
        <p:nvSpPr>
          <p:cNvPr id="49" name="Rounded Rectangle 48"/>
          <p:cNvSpPr/>
          <p:nvPr/>
        </p:nvSpPr>
        <p:spPr>
          <a:xfrm>
            <a:off x="1905000" y="76200"/>
            <a:ext cx="77519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exploiting numerical error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80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0907E-6 L 0.71666 4.20907E-6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80942" grpId="0"/>
      <p:bldP spid="380945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1.gif"/>
          <p:cNvPicPr>
            <a:picLocks noChangeAspect="1"/>
          </p:cNvPicPr>
          <p:nvPr/>
        </p:nvPicPr>
        <p:blipFill>
          <a:blip r:embed="rId3" cstate="print">
            <a:lum bright="35000" contrast="-27000"/>
          </a:blip>
          <a:srcRect l="12203" t="1064" r="10726" b="31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55928" y="2667000"/>
            <a:ext cx="5964072" cy="12954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integral transforms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8534400" y="6248400"/>
            <a:ext cx="609600" cy="60960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5999" y="1680865"/>
            <a:ext cx="4343400" cy="1828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285999" y="3738265"/>
            <a:ext cx="43434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1142999" y="2595265"/>
            <a:ext cx="1828800" cy="158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705599" y="3509665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3999" y="1828800"/>
            <a:ext cx="35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X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2286000" y="1680865"/>
            <a:ext cx="4343400" cy="1828801"/>
          </a:xfrm>
          <a:custGeom>
            <a:avLst/>
            <a:gdLst>
              <a:gd name="connsiteX0" fmla="*/ 8627 w 4371417"/>
              <a:gd name="connsiteY0" fmla="*/ 1820174 h 1828801"/>
              <a:gd name="connsiteX1" fmla="*/ 0 w 4371417"/>
              <a:gd name="connsiteY1" fmla="*/ 1768415 h 1828801"/>
              <a:gd name="connsiteX2" fmla="*/ 0 w 4371417"/>
              <a:gd name="connsiteY2" fmla="*/ 1699404 h 1828801"/>
              <a:gd name="connsiteX3" fmla="*/ 8627 w 4371417"/>
              <a:gd name="connsiteY3" fmla="*/ 1647645 h 1828801"/>
              <a:gd name="connsiteX4" fmla="*/ 25879 w 4371417"/>
              <a:gd name="connsiteY4" fmla="*/ 1578634 h 1828801"/>
              <a:gd name="connsiteX5" fmla="*/ 43132 w 4371417"/>
              <a:gd name="connsiteY5" fmla="*/ 1518249 h 1828801"/>
              <a:gd name="connsiteX6" fmla="*/ 51759 w 4371417"/>
              <a:gd name="connsiteY6" fmla="*/ 1449238 h 1828801"/>
              <a:gd name="connsiteX7" fmla="*/ 86264 w 4371417"/>
              <a:gd name="connsiteY7" fmla="*/ 1388853 h 1828801"/>
              <a:gd name="connsiteX8" fmla="*/ 129396 w 4371417"/>
              <a:gd name="connsiteY8" fmla="*/ 1328468 h 1828801"/>
              <a:gd name="connsiteX9" fmla="*/ 155276 w 4371417"/>
              <a:gd name="connsiteY9" fmla="*/ 1293962 h 1828801"/>
              <a:gd name="connsiteX10" fmla="*/ 215661 w 4371417"/>
              <a:gd name="connsiteY10" fmla="*/ 1259457 h 1828801"/>
              <a:gd name="connsiteX11" fmla="*/ 241540 w 4371417"/>
              <a:gd name="connsiteY11" fmla="*/ 1242204 h 1828801"/>
              <a:gd name="connsiteX12" fmla="*/ 301925 w 4371417"/>
              <a:gd name="connsiteY12" fmla="*/ 1224951 h 1828801"/>
              <a:gd name="connsiteX13" fmla="*/ 439947 w 4371417"/>
              <a:gd name="connsiteY13" fmla="*/ 1233577 h 1828801"/>
              <a:gd name="connsiteX14" fmla="*/ 750498 w 4371417"/>
              <a:gd name="connsiteY14" fmla="*/ 1199072 h 1828801"/>
              <a:gd name="connsiteX15" fmla="*/ 793630 w 4371417"/>
              <a:gd name="connsiteY15" fmla="*/ 1181819 h 1828801"/>
              <a:gd name="connsiteX16" fmla="*/ 888521 w 4371417"/>
              <a:gd name="connsiteY16" fmla="*/ 1164566 h 1828801"/>
              <a:gd name="connsiteX17" fmla="*/ 914400 w 4371417"/>
              <a:gd name="connsiteY17" fmla="*/ 1155940 h 1828801"/>
              <a:gd name="connsiteX18" fmla="*/ 974785 w 4371417"/>
              <a:gd name="connsiteY18" fmla="*/ 1121434 h 1828801"/>
              <a:gd name="connsiteX19" fmla="*/ 1017917 w 4371417"/>
              <a:gd name="connsiteY19" fmla="*/ 1086928 h 1828801"/>
              <a:gd name="connsiteX20" fmla="*/ 1069676 w 4371417"/>
              <a:gd name="connsiteY20" fmla="*/ 1026543 h 1828801"/>
              <a:gd name="connsiteX21" fmla="*/ 1138687 w 4371417"/>
              <a:gd name="connsiteY21" fmla="*/ 940279 h 1828801"/>
              <a:gd name="connsiteX22" fmla="*/ 1181819 w 4371417"/>
              <a:gd name="connsiteY22" fmla="*/ 905774 h 1828801"/>
              <a:gd name="connsiteX23" fmla="*/ 1207698 w 4371417"/>
              <a:gd name="connsiteY23" fmla="*/ 871268 h 1828801"/>
              <a:gd name="connsiteX24" fmla="*/ 1311215 w 4371417"/>
              <a:gd name="connsiteY24" fmla="*/ 793630 h 1828801"/>
              <a:gd name="connsiteX25" fmla="*/ 1345721 w 4371417"/>
              <a:gd name="connsiteY25" fmla="*/ 767751 h 1828801"/>
              <a:gd name="connsiteX26" fmla="*/ 1380227 w 4371417"/>
              <a:gd name="connsiteY26" fmla="*/ 750498 h 1828801"/>
              <a:gd name="connsiteX27" fmla="*/ 1406106 w 4371417"/>
              <a:gd name="connsiteY27" fmla="*/ 724619 h 1828801"/>
              <a:gd name="connsiteX28" fmla="*/ 1440611 w 4371417"/>
              <a:gd name="connsiteY28" fmla="*/ 707366 h 1828801"/>
              <a:gd name="connsiteX29" fmla="*/ 1483744 w 4371417"/>
              <a:gd name="connsiteY29" fmla="*/ 672860 h 1828801"/>
              <a:gd name="connsiteX30" fmla="*/ 1518249 w 4371417"/>
              <a:gd name="connsiteY30" fmla="*/ 655608 h 1828801"/>
              <a:gd name="connsiteX31" fmla="*/ 1578634 w 4371417"/>
              <a:gd name="connsiteY31" fmla="*/ 629728 h 1828801"/>
              <a:gd name="connsiteX32" fmla="*/ 1673525 w 4371417"/>
              <a:gd name="connsiteY32" fmla="*/ 603849 h 1828801"/>
              <a:gd name="connsiteX33" fmla="*/ 1777042 w 4371417"/>
              <a:gd name="connsiteY33" fmla="*/ 595223 h 1828801"/>
              <a:gd name="connsiteX34" fmla="*/ 1915064 w 4371417"/>
              <a:gd name="connsiteY34" fmla="*/ 586596 h 1828801"/>
              <a:gd name="connsiteX35" fmla="*/ 2294627 w 4371417"/>
              <a:gd name="connsiteY35" fmla="*/ 577970 h 1828801"/>
              <a:gd name="connsiteX36" fmla="*/ 2329132 w 4371417"/>
              <a:gd name="connsiteY36" fmla="*/ 569343 h 1828801"/>
              <a:gd name="connsiteX37" fmla="*/ 2536166 w 4371417"/>
              <a:gd name="connsiteY37" fmla="*/ 552091 h 1828801"/>
              <a:gd name="connsiteX38" fmla="*/ 2648310 w 4371417"/>
              <a:gd name="connsiteY38" fmla="*/ 526211 h 1828801"/>
              <a:gd name="connsiteX39" fmla="*/ 2708695 w 4371417"/>
              <a:gd name="connsiteY39" fmla="*/ 517585 h 1828801"/>
              <a:gd name="connsiteX40" fmla="*/ 2743200 w 4371417"/>
              <a:gd name="connsiteY40" fmla="*/ 508958 h 1828801"/>
              <a:gd name="connsiteX41" fmla="*/ 2794959 w 4371417"/>
              <a:gd name="connsiteY41" fmla="*/ 500332 h 1828801"/>
              <a:gd name="connsiteX42" fmla="*/ 2915728 w 4371417"/>
              <a:gd name="connsiteY42" fmla="*/ 465826 h 1828801"/>
              <a:gd name="connsiteX43" fmla="*/ 2967487 w 4371417"/>
              <a:gd name="connsiteY43" fmla="*/ 457200 h 1828801"/>
              <a:gd name="connsiteX44" fmla="*/ 2993366 w 4371417"/>
              <a:gd name="connsiteY44" fmla="*/ 448574 h 1828801"/>
              <a:gd name="connsiteX45" fmla="*/ 3027872 w 4371417"/>
              <a:gd name="connsiteY45" fmla="*/ 439947 h 1828801"/>
              <a:gd name="connsiteX46" fmla="*/ 3062378 w 4371417"/>
              <a:gd name="connsiteY46" fmla="*/ 414068 h 1828801"/>
              <a:gd name="connsiteX47" fmla="*/ 3105510 w 4371417"/>
              <a:gd name="connsiteY47" fmla="*/ 388189 h 1828801"/>
              <a:gd name="connsiteX48" fmla="*/ 3174521 w 4371417"/>
              <a:gd name="connsiteY48" fmla="*/ 353683 h 1828801"/>
              <a:gd name="connsiteX49" fmla="*/ 3200400 w 4371417"/>
              <a:gd name="connsiteY49" fmla="*/ 327804 h 1828801"/>
              <a:gd name="connsiteX50" fmla="*/ 3260785 w 4371417"/>
              <a:gd name="connsiteY50" fmla="*/ 284672 h 1828801"/>
              <a:gd name="connsiteX51" fmla="*/ 3295291 w 4371417"/>
              <a:gd name="connsiteY51" fmla="*/ 267419 h 1828801"/>
              <a:gd name="connsiteX52" fmla="*/ 3338423 w 4371417"/>
              <a:gd name="connsiteY52" fmla="*/ 258792 h 1828801"/>
              <a:gd name="connsiteX53" fmla="*/ 3381555 w 4371417"/>
              <a:gd name="connsiteY53" fmla="*/ 232913 h 1828801"/>
              <a:gd name="connsiteX54" fmla="*/ 3424687 w 4371417"/>
              <a:gd name="connsiteY54" fmla="*/ 189781 h 1828801"/>
              <a:gd name="connsiteX55" fmla="*/ 3459193 w 4371417"/>
              <a:gd name="connsiteY55" fmla="*/ 181155 h 1828801"/>
              <a:gd name="connsiteX56" fmla="*/ 3536830 w 4371417"/>
              <a:gd name="connsiteY56" fmla="*/ 120770 h 1828801"/>
              <a:gd name="connsiteX57" fmla="*/ 3562710 w 4371417"/>
              <a:gd name="connsiteY57" fmla="*/ 103517 h 1828801"/>
              <a:gd name="connsiteX58" fmla="*/ 3588589 w 4371417"/>
              <a:gd name="connsiteY58" fmla="*/ 86264 h 1828801"/>
              <a:gd name="connsiteX59" fmla="*/ 3640347 w 4371417"/>
              <a:gd name="connsiteY59" fmla="*/ 69011 h 1828801"/>
              <a:gd name="connsiteX60" fmla="*/ 3657600 w 4371417"/>
              <a:gd name="connsiteY60" fmla="*/ 43132 h 1828801"/>
              <a:gd name="connsiteX61" fmla="*/ 3692106 w 4371417"/>
              <a:gd name="connsiteY61" fmla="*/ 34506 h 1828801"/>
              <a:gd name="connsiteX62" fmla="*/ 3752491 w 4371417"/>
              <a:gd name="connsiteY62" fmla="*/ 17253 h 1828801"/>
              <a:gd name="connsiteX63" fmla="*/ 3795623 w 4371417"/>
              <a:gd name="connsiteY63" fmla="*/ 8626 h 1828801"/>
              <a:gd name="connsiteX64" fmla="*/ 3968151 w 4371417"/>
              <a:gd name="connsiteY64" fmla="*/ 0 h 1828801"/>
              <a:gd name="connsiteX65" fmla="*/ 4037162 w 4371417"/>
              <a:gd name="connsiteY65" fmla="*/ 0 h 1828801"/>
              <a:gd name="connsiteX66" fmla="*/ 4209691 w 4371417"/>
              <a:gd name="connsiteY66" fmla="*/ 8626 h 1828801"/>
              <a:gd name="connsiteX67" fmla="*/ 4287328 w 4371417"/>
              <a:gd name="connsiteY67" fmla="*/ 17253 h 1828801"/>
              <a:gd name="connsiteX68" fmla="*/ 4313208 w 4371417"/>
              <a:gd name="connsiteY68" fmla="*/ 8626 h 1828801"/>
              <a:gd name="connsiteX69" fmla="*/ 4364966 w 4371417"/>
              <a:gd name="connsiteY69" fmla="*/ 25879 h 1828801"/>
              <a:gd name="connsiteX70" fmla="*/ 4364966 w 4371417"/>
              <a:gd name="connsiteY70" fmla="*/ 112143 h 1828801"/>
              <a:gd name="connsiteX71" fmla="*/ 4356340 w 4371417"/>
              <a:gd name="connsiteY71" fmla="*/ 146649 h 1828801"/>
              <a:gd name="connsiteX72" fmla="*/ 4356340 w 4371417"/>
              <a:gd name="connsiteY72" fmla="*/ 207034 h 1828801"/>
              <a:gd name="connsiteX73" fmla="*/ 4347713 w 4371417"/>
              <a:gd name="connsiteY73" fmla="*/ 276045 h 1828801"/>
              <a:gd name="connsiteX74" fmla="*/ 4330461 w 4371417"/>
              <a:gd name="connsiteY74" fmla="*/ 353683 h 1828801"/>
              <a:gd name="connsiteX75" fmla="*/ 4330461 w 4371417"/>
              <a:gd name="connsiteY75" fmla="*/ 457200 h 1828801"/>
              <a:gd name="connsiteX76" fmla="*/ 4313208 w 4371417"/>
              <a:gd name="connsiteY76" fmla="*/ 526211 h 1828801"/>
              <a:gd name="connsiteX77" fmla="*/ 4304581 w 4371417"/>
              <a:gd name="connsiteY77" fmla="*/ 629728 h 1828801"/>
              <a:gd name="connsiteX78" fmla="*/ 4218317 w 4371417"/>
              <a:gd name="connsiteY78" fmla="*/ 707366 h 1828801"/>
              <a:gd name="connsiteX79" fmla="*/ 4183811 w 4371417"/>
              <a:gd name="connsiteY79" fmla="*/ 724619 h 1828801"/>
              <a:gd name="connsiteX80" fmla="*/ 4106174 w 4371417"/>
              <a:gd name="connsiteY80" fmla="*/ 793630 h 1828801"/>
              <a:gd name="connsiteX81" fmla="*/ 4063042 w 4371417"/>
              <a:gd name="connsiteY81" fmla="*/ 802257 h 1828801"/>
              <a:gd name="connsiteX82" fmla="*/ 4028536 w 4371417"/>
              <a:gd name="connsiteY82" fmla="*/ 810883 h 1828801"/>
              <a:gd name="connsiteX83" fmla="*/ 3976778 w 4371417"/>
              <a:gd name="connsiteY83" fmla="*/ 828136 h 1828801"/>
              <a:gd name="connsiteX84" fmla="*/ 3950898 w 4371417"/>
              <a:gd name="connsiteY84" fmla="*/ 845389 h 1828801"/>
              <a:gd name="connsiteX85" fmla="*/ 3916393 w 4371417"/>
              <a:gd name="connsiteY85" fmla="*/ 871268 h 1828801"/>
              <a:gd name="connsiteX86" fmla="*/ 3881887 w 4371417"/>
              <a:gd name="connsiteY86" fmla="*/ 879894 h 1828801"/>
              <a:gd name="connsiteX87" fmla="*/ 3856008 w 4371417"/>
              <a:gd name="connsiteY87" fmla="*/ 888521 h 1828801"/>
              <a:gd name="connsiteX88" fmla="*/ 3769744 w 4371417"/>
              <a:gd name="connsiteY88" fmla="*/ 923026 h 1828801"/>
              <a:gd name="connsiteX89" fmla="*/ 3726611 w 4371417"/>
              <a:gd name="connsiteY89" fmla="*/ 948906 h 1828801"/>
              <a:gd name="connsiteX90" fmla="*/ 3597215 w 4371417"/>
              <a:gd name="connsiteY90" fmla="*/ 1009291 h 1828801"/>
              <a:gd name="connsiteX91" fmla="*/ 3562710 w 4371417"/>
              <a:gd name="connsiteY91" fmla="*/ 1052423 h 1828801"/>
              <a:gd name="connsiteX92" fmla="*/ 3545457 w 4371417"/>
              <a:gd name="connsiteY92" fmla="*/ 1086928 h 1828801"/>
              <a:gd name="connsiteX93" fmla="*/ 3441940 w 4371417"/>
              <a:gd name="connsiteY93" fmla="*/ 1181819 h 1828801"/>
              <a:gd name="connsiteX94" fmla="*/ 3364302 w 4371417"/>
              <a:gd name="connsiteY94" fmla="*/ 1250830 h 1828801"/>
              <a:gd name="connsiteX95" fmla="*/ 3329796 w 4371417"/>
              <a:gd name="connsiteY95" fmla="*/ 1259457 h 1828801"/>
              <a:gd name="connsiteX96" fmla="*/ 3286664 w 4371417"/>
              <a:gd name="connsiteY96" fmla="*/ 1285336 h 1828801"/>
              <a:gd name="connsiteX97" fmla="*/ 3260785 w 4371417"/>
              <a:gd name="connsiteY97" fmla="*/ 1302589 h 1828801"/>
              <a:gd name="connsiteX98" fmla="*/ 3234906 w 4371417"/>
              <a:gd name="connsiteY98" fmla="*/ 1311215 h 1828801"/>
              <a:gd name="connsiteX99" fmla="*/ 3062378 w 4371417"/>
              <a:gd name="connsiteY99" fmla="*/ 1293962 h 1828801"/>
              <a:gd name="connsiteX100" fmla="*/ 3001993 w 4371417"/>
              <a:gd name="connsiteY100" fmla="*/ 1285336 h 1828801"/>
              <a:gd name="connsiteX101" fmla="*/ 2777706 w 4371417"/>
              <a:gd name="connsiteY101" fmla="*/ 1276709 h 1828801"/>
              <a:gd name="connsiteX102" fmla="*/ 2631057 w 4371417"/>
              <a:gd name="connsiteY102" fmla="*/ 1242204 h 1828801"/>
              <a:gd name="connsiteX103" fmla="*/ 2553419 w 4371417"/>
              <a:gd name="connsiteY103" fmla="*/ 1216325 h 1828801"/>
              <a:gd name="connsiteX104" fmla="*/ 2458528 w 4371417"/>
              <a:gd name="connsiteY104" fmla="*/ 1190445 h 1828801"/>
              <a:gd name="connsiteX105" fmla="*/ 2372264 w 4371417"/>
              <a:gd name="connsiteY105" fmla="*/ 1173192 h 1828801"/>
              <a:gd name="connsiteX106" fmla="*/ 2277374 w 4371417"/>
              <a:gd name="connsiteY106" fmla="*/ 1164566 h 1828801"/>
              <a:gd name="connsiteX107" fmla="*/ 2173857 w 4371417"/>
              <a:gd name="connsiteY107" fmla="*/ 1173192 h 1828801"/>
              <a:gd name="connsiteX108" fmla="*/ 2122098 w 4371417"/>
              <a:gd name="connsiteY108" fmla="*/ 1181819 h 1828801"/>
              <a:gd name="connsiteX109" fmla="*/ 2035834 w 4371417"/>
              <a:gd name="connsiteY109" fmla="*/ 1190445 h 1828801"/>
              <a:gd name="connsiteX110" fmla="*/ 1966823 w 4371417"/>
              <a:gd name="connsiteY110" fmla="*/ 1199072 h 1828801"/>
              <a:gd name="connsiteX111" fmla="*/ 1854679 w 4371417"/>
              <a:gd name="connsiteY111" fmla="*/ 1242204 h 1828801"/>
              <a:gd name="connsiteX112" fmla="*/ 1716657 w 4371417"/>
              <a:gd name="connsiteY112" fmla="*/ 1328468 h 1828801"/>
              <a:gd name="connsiteX113" fmla="*/ 1690778 w 4371417"/>
              <a:gd name="connsiteY113" fmla="*/ 1345721 h 1828801"/>
              <a:gd name="connsiteX114" fmla="*/ 1656272 w 4371417"/>
              <a:gd name="connsiteY114" fmla="*/ 1362974 h 1828801"/>
              <a:gd name="connsiteX115" fmla="*/ 1621766 w 4371417"/>
              <a:gd name="connsiteY115" fmla="*/ 1397479 h 1828801"/>
              <a:gd name="connsiteX116" fmla="*/ 1587261 w 4371417"/>
              <a:gd name="connsiteY116" fmla="*/ 1423358 h 1828801"/>
              <a:gd name="connsiteX117" fmla="*/ 1535502 w 4371417"/>
              <a:gd name="connsiteY117" fmla="*/ 1466491 h 1828801"/>
              <a:gd name="connsiteX118" fmla="*/ 1440611 w 4371417"/>
              <a:gd name="connsiteY118" fmla="*/ 1509623 h 1828801"/>
              <a:gd name="connsiteX119" fmla="*/ 1406106 w 4371417"/>
              <a:gd name="connsiteY119" fmla="*/ 1526875 h 1828801"/>
              <a:gd name="connsiteX120" fmla="*/ 1328468 w 4371417"/>
              <a:gd name="connsiteY120" fmla="*/ 1535502 h 1828801"/>
              <a:gd name="connsiteX121" fmla="*/ 1259457 w 4371417"/>
              <a:gd name="connsiteY121" fmla="*/ 1552755 h 1828801"/>
              <a:gd name="connsiteX122" fmla="*/ 1164566 w 4371417"/>
              <a:gd name="connsiteY122" fmla="*/ 1535502 h 1828801"/>
              <a:gd name="connsiteX123" fmla="*/ 1138687 w 4371417"/>
              <a:gd name="connsiteY123" fmla="*/ 1526875 h 1828801"/>
              <a:gd name="connsiteX124" fmla="*/ 1043796 w 4371417"/>
              <a:gd name="connsiteY124" fmla="*/ 1509623 h 1828801"/>
              <a:gd name="connsiteX125" fmla="*/ 845389 w 4371417"/>
              <a:gd name="connsiteY125" fmla="*/ 1518249 h 1828801"/>
              <a:gd name="connsiteX126" fmla="*/ 819510 w 4371417"/>
              <a:gd name="connsiteY126" fmla="*/ 1526875 h 1828801"/>
              <a:gd name="connsiteX127" fmla="*/ 785004 w 4371417"/>
              <a:gd name="connsiteY127" fmla="*/ 1535502 h 1828801"/>
              <a:gd name="connsiteX128" fmla="*/ 759125 w 4371417"/>
              <a:gd name="connsiteY128" fmla="*/ 1552755 h 1828801"/>
              <a:gd name="connsiteX129" fmla="*/ 707366 w 4371417"/>
              <a:gd name="connsiteY129" fmla="*/ 1570008 h 1828801"/>
              <a:gd name="connsiteX130" fmla="*/ 646981 w 4371417"/>
              <a:gd name="connsiteY130" fmla="*/ 1613140 h 1828801"/>
              <a:gd name="connsiteX131" fmla="*/ 612476 w 4371417"/>
              <a:gd name="connsiteY131" fmla="*/ 1664898 h 1828801"/>
              <a:gd name="connsiteX132" fmla="*/ 560717 w 4371417"/>
              <a:gd name="connsiteY132" fmla="*/ 1699404 h 1828801"/>
              <a:gd name="connsiteX133" fmla="*/ 517585 w 4371417"/>
              <a:gd name="connsiteY133" fmla="*/ 1742536 h 1828801"/>
              <a:gd name="connsiteX134" fmla="*/ 474453 w 4371417"/>
              <a:gd name="connsiteY134" fmla="*/ 1785668 h 1828801"/>
              <a:gd name="connsiteX135" fmla="*/ 379562 w 4371417"/>
              <a:gd name="connsiteY135" fmla="*/ 1802921 h 1828801"/>
              <a:gd name="connsiteX136" fmla="*/ 310551 w 4371417"/>
              <a:gd name="connsiteY136" fmla="*/ 1820174 h 1828801"/>
              <a:gd name="connsiteX137" fmla="*/ 241540 w 4371417"/>
              <a:gd name="connsiteY137" fmla="*/ 1811547 h 1828801"/>
              <a:gd name="connsiteX138" fmla="*/ 215661 w 4371417"/>
              <a:gd name="connsiteY138" fmla="*/ 1820174 h 1828801"/>
              <a:gd name="connsiteX139" fmla="*/ 146649 w 4371417"/>
              <a:gd name="connsiteY139" fmla="*/ 1828800 h 1828801"/>
              <a:gd name="connsiteX140" fmla="*/ 43132 w 4371417"/>
              <a:gd name="connsiteY140" fmla="*/ 1820174 h 1828801"/>
              <a:gd name="connsiteX141" fmla="*/ 8627 w 4371417"/>
              <a:gd name="connsiteY141" fmla="*/ 1820174 h 18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371417" h="1828801">
                <a:moveTo>
                  <a:pt x="8627" y="1820174"/>
                </a:moveTo>
                <a:cubicBezTo>
                  <a:pt x="1438" y="1811548"/>
                  <a:pt x="0" y="1785906"/>
                  <a:pt x="0" y="1768415"/>
                </a:cubicBezTo>
                <a:cubicBezTo>
                  <a:pt x="0" y="1685138"/>
                  <a:pt x="19720" y="1758560"/>
                  <a:pt x="0" y="1699404"/>
                </a:cubicBezTo>
                <a:cubicBezTo>
                  <a:pt x="2876" y="1682151"/>
                  <a:pt x="4962" y="1664748"/>
                  <a:pt x="8627" y="1647645"/>
                </a:cubicBezTo>
                <a:cubicBezTo>
                  <a:pt x="13595" y="1624460"/>
                  <a:pt x="20128" y="1601638"/>
                  <a:pt x="25879" y="1578634"/>
                </a:cubicBezTo>
                <a:cubicBezTo>
                  <a:pt x="36709" y="1535315"/>
                  <a:pt x="30759" y="1555369"/>
                  <a:pt x="43132" y="1518249"/>
                </a:cubicBezTo>
                <a:cubicBezTo>
                  <a:pt x="46008" y="1495245"/>
                  <a:pt x="47612" y="1472047"/>
                  <a:pt x="51759" y="1449238"/>
                </a:cubicBezTo>
                <a:cubicBezTo>
                  <a:pt x="57843" y="1415774"/>
                  <a:pt x="66135" y="1421059"/>
                  <a:pt x="86264" y="1388853"/>
                </a:cubicBezTo>
                <a:cubicBezTo>
                  <a:pt x="144112" y="1296296"/>
                  <a:pt x="61088" y="1408160"/>
                  <a:pt x="129396" y="1328468"/>
                </a:cubicBezTo>
                <a:cubicBezTo>
                  <a:pt x="138753" y="1317552"/>
                  <a:pt x="145110" y="1304128"/>
                  <a:pt x="155276" y="1293962"/>
                </a:cubicBezTo>
                <a:cubicBezTo>
                  <a:pt x="181389" y="1267849"/>
                  <a:pt x="186050" y="1269327"/>
                  <a:pt x="215661" y="1259457"/>
                </a:cubicBezTo>
                <a:cubicBezTo>
                  <a:pt x="224287" y="1253706"/>
                  <a:pt x="232267" y="1246841"/>
                  <a:pt x="241540" y="1242204"/>
                </a:cubicBezTo>
                <a:cubicBezTo>
                  <a:pt x="253920" y="1236014"/>
                  <a:pt x="290863" y="1227716"/>
                  <a:pt x="301925" y="1224951"/>
                </a:cubicBezTo>
                <a:cubicBezTo>
                  <a:pt x="347932" y="1227826"/>
                  <a:pt x="393897" y="1235670"/>
                  <a:pt x="439947" y="1233577"/>
                </a:cubicBezTo>
                <a:cubicBezTo>
                  <a:pt x="499335" y="1230878"/>
                  <a:pt x="659887" y="1210398"/>
                  <a:pt x="750498" y="1199072"/>
                </a:cubicBezTo>
                <a:cubicBezTo>
                  <a:pt x="764875" y="1193321"/>
                  <a:pt x="778940" y="1186716"/>
                  <a:pt x="793630" y="1181819"/>
                </a:cubicBezTo>
                <a:cubicBezTo>
                  <a:pt x="824139" y="1171649"/>
                  <a:pt x="857083" y="1169057"/>
                  <a:pt x="888521" y="1164566"/>
                </a:cubicBezTo>
                <a:cubicBezTo>
                  <a:pt x="897147" y="1161691"/>
                  <a:pt x="906042" y="1159522"/>
                  <a:pt x="914400" y="1155940"/>
                </a:cubicBezTo>
                <a:cubicBezTo>
                  <a:pt x="936688" y="1146388"/>
                  <a:pt x="955532" y="1135874"/>
                  <a:pt x="974785" y="1121434"/>
                </a:cubicBezTo>
                <a:cubicBezTo>
                  <a:pt x="989515" y="1110387"/>
                  <a:pt x="1004898" y="1099947"/>
                  <a:pt x="1017917" y="1086928"/>
                </a:cubicBezTo>
                <a:cubicBezTo>
                  <a:pt x="1036663" y="1068182"/>
                  <a:pt x="1052823" y="1047007"/>
                  <a:pt x="1069676" y="1026543"/>
                </a:cubicBezTo>
                <a:cubicBezTo>
                  <a:pt x="1093085" y="998118"/>
                  <a:pt x="1109932" y="963282"/>
                  <a:pt x="1138687" y="940279"/>
                </a:cubicBezTo>
                <a:cubicBezTo>
                  <a:pt x="1153064" y="928777"/>
                  <a:pt x="1168800" y="918793"/>
                  <a:pt x="1181819" y="905774"/>
                </a:cubicBezTo>
                <a:cubicBezTo>
                  <a:pt x="1191985" y="895608"/>
                  <a:pt x="1196833" y="880684"/>
                  <a:pt x="1207698" y="871268"/>
                </a:cubicBezTo>
                <a:cubicBezTo>
                  <a:pt x="1240292" y="843019"/>
                  <a:pt x="1276709" y="819509"/>
                  <a:pt x="1311215" y="793630"/>
                </a:cubicBezTo>
                <a:cubicBezTo>
                  <a:pt x="1322717" y="785004"/>
                  <a:pt x="1332861" y="774181"/>
                  <a:pt x="1345721" y="767751"/>
                </a:cubicBezTo>
                <a:cubicBezTo>
                  <a:pt x="1357223" y="762000"/>
                  <a:pt x="1369763" y="757972"/>
                  <a:pt x="1380227" y="750498"/>
                </a:cubicBezTo>
                <a:cubicBezTo>
                  <a:pt x="1390154" y="743407"/>
                  <a:pt x="1396179" y="731710"/>
                  <a:pt x="1406106" y="724619"/>
                </a:cubicBezTo>
                <a:cubicBezTo>
                  <a:pt x="1416570" y="717145"/>
                  <a:pt x="1429911" y="714499"/>
                  <a:pt x="1440611" y="707366"/>
                </a:cubicBezTo>
                <a:cubicBezTo>
                  <a:pt x="1455931" y="697153"/>
                  <a:pt x="1468424" y="683073"/>
                  <a:pt x="1483744" y="672860"/>
                </a:cubicBezTo>
                <a:cubicBezTo>
                  <a:pt x="1494444" y="665727"/>
                  <a:pt x="1506542" y="660929"/>
                  <a:pt x="1518249" y="655608"/>
                </a:cubicBezTo>
                <a:cubicBezTo>
                  <a:pt x="1538185" y="646546"/>
                  <a:pt x="1558301" y="637861"/>
                  <a:pt x="1578634" y="629728"/>
                </a:cubicBezTo>
                <a:cubicBezTo>
                  <a:pt x="1602167" y="620315"/>
                  <a:pt x="1660472" y="605807"/>
                  <a:pt x="1673525" y="603849"/>
                </a:cubicBezTo>
                <a:cubicBezTo>
                  <a:pt x="1707767" y="598713"/>
                  <a:pt x="1742505" y="597690"/>
                  <a:pt x="1777042" y="595223"/>
                </a:cubicBezTo>
                <a:cubicBezTo>
                  <a:pt x="1823022" y="591939"/>
                  <a:pt x="1868992" y="588132"/>
                  <a:pt x="1915064" y="586596"/>
                </a:cubicBezTo>
                <a:cubicBezTo>
                  <a:pt x="2041547" y="582380"/>
                  <a:pt x="2168106" y="580845"/>
                  <a:pt x="2294627" y="577970"/>
                </a:cubicBezTo>
                <a:cubicBezTo>
                  <a:pt x="2306129" y="575094"/>
                  <a:pt x="2317468" y="571464"/>
                  <a:pt x="2329132" y="569343"/>
                </a:cubicBezTo>
                <a:cubicBezTo>
                  <a:pt x="2403501" y="555821"/>
                  <a:pt x="2452285" y="557025"/>
                  <a:pt x="2536166" y="552091"/>
                </a:cubicBezTo>
                <a:cubicBezTo>
                  <a:pt x="2585438" y="535666"/>
                  <a:pt x="2567405" y="540488"/>
                  <a:pt x="2648310" y="526211"/>
                </a:cubicBezTo>
                <a:cubicBezTo>
                  <a:pt x="2668333" y="522678"/>
                  <a:pt x="2688690" y="521222"/>
                  <a:pt x="2708695" y="517585"/>
                </a:cubicBezTo>
                <a:cubicBezTo>
                  <a:pt x="2720359" y="515464"/>
                  <a:pt x="2731575" y="511283"/>
                  <a:pt x="2743200" y="508958"/>
                </a:cubicBezTo>
                <a:cubicBezTo>
                  <a:pt x="2760351" y="505528"/>
                  <a:pt x="2777706" y="503207"/>
                  <a:pt x="2794959" y="500332"/>
                </a:cubicBezTo>
                <a:cubicBezTo>
                  <a:pt x="2835980" y="486658"/>
                  <a:pt x="2872404" y="473046"/>
                  <a:pt x="2915728" y="465826"/>
                </a:cubicBezTo>
                <a:lnTo>
                  <a:pt x="2967487" y="457200"/>
                </a:lnTo>
                <a:cubicBezTo>
                  <a:pt x="2976113" y="454325"/>
                  <a:pt x="2984623" y="451072"/>
                  <a:pt x="2993366" y="448574"/>
                </a:cubicBezTo>
                <a:cubicBezTo>
                  <a:pt x="3004766" y="445317"/>
                  <a:pt x="3017268" y="445249"/>
                  <a:pt x="3027872" y="439947"/>
                </a:cubicBezTo>
                <a:cubicBezTo>
                  <a:pt x="3040732" y="433517"/>
                  <a:pt x="3050415" y="422043"/>
                  <a:pt x="3062378" y="414068"/>
                </a:cubicBezTo>
                <a:cubicBezTo>
                  <a:pt x="3076329" y="404768"/>
                  <a:pt x="3090747" y="396138"/>
                  <a:pt x="3105510" y="388189"/>
                </a:cubicBezTo>
                <a:cubicBezTo>
                  <a:pt x="3128155" y="375996"/>
                  <a:pt x="3156335" y="371869"/>
                  <a:pt x="3174521" y="353683"/>
                </a:cubicBezTo>
                <a:cubicBezTo>
                  <a:pt x="3183147" y="345057"/>
                  <a:pt x="3191137" y="335743"/>
                  <a:pt x="3200400" y="327804"/>
                </a:cubicBezTo>
                <a:cubicBezTo>
                  <a:pt x="3209654" y="319872"/>
                  <a:pt x="3247134" y="292473"/>
                  <a:pt x="3260785" y="284672"/>
                </a:cubicBezTo>
                <a:cubicBezTo>
                  <a:pt x="3271950" y="278292"/>
                  <a:pt x="3283091" y="271486"/>
                  <a:pt x="3295291" y="267419"/>
                </a:cubicBezTo>
                <a:cubicBezTo>
                  <a:pt x="3309201" y="262782"/>
                  <a:pt x="3324046" y="261668"/>
                  <a:pt x="3338423" y="258792"/>
                </a:cubicBezTo>
                <a:cubicBezTo>
                  <a:pt x="3352800" y="250166"/>
                  <a:pt x="3368462" y="243387"/>
                  <a:pt x="3381555" y="232913"/>
                </a:cubicBezTo>
                <a:cubicBezTo>
                  <a:pt x="3397432" y="220211"/>
                  <a:pt x="3407769" y="201059"/>
                  <a:pt x="3424687" y="189781"/>
                </a:cubicBezTo>
                <a:cubicBezTo>
                  <a:pt x="3434552" y="183205"/>
                  <a:pt x="3447691" y="184030"/>
                  <a:pt x="3459193" y="181155"/>
                </a:cubicBezTo>
                <a:cubicBezTo>
                  <a:pt x="3499733" y="140613"/>
                  <a:pt x="3474922" y="162042"/>
                  <a:pt x="3536830" y="120770"/>
                </a:cubicBezTo>
                <a:lnTo>
                  <a:pt x="3562710" y="103517"/>
                </a:lnTo>
                <a:cubicBezTo>
                  <a:pt x="3571336" y="97766"/>
                  <a:pt x="3578753" y="89543"/>
                  <a:pt x="3588589" y="86264"/>
                </a:cubicBezTo>
                <a:lnTo>
                  <a:pt x="3640347" y="69011"/>
                </a:lnTo>
                <a:cubicBezTo>
                  <a:pt x="3646098" y="60385"/>
                  <a:pt x="3648974" y="48883"/>
                  <a:pt x="3657600" y="43132"/>
                </a:cubicBezTo>
                <a:cubicBezTo>
                  <a:pt x="3667465" y="36556"/>
                  <a:pt x="3680706" y="37763"/>
                  <a:pt x="3692106" y="34506"/>
                </a:cubicBezTo>
                <a:cubicBezTo>
                  <a:pt x="3742561" y="20090"/>
                  <a:pt x="3691785" y="30743"/>
                  <a:pt x="3752491" y="17253"/>
                </a:cubicBezTo>
                <a:cubicBezTo>
                  <a:pt x="3766804" y="14072"/>
                  <a:pt x="3781008" y="9795"/>
                  <a:pt x="3795623" y="8626"/>
                </a:cubicBezTo>
                <a:cubicBezTo>
                  <a:pt x="3853021" y="4034"/>
                  <a:pt x="3910642" y="2875"/>
                  <a:pt x="3968151" y="0"/>
                </a:cubicBezTo>
                <a:cubicBezTo>
                  <a:pt x="4127130" y="31794"/>
                  <a:pt x="3931058" y="0"/>
                  <a:pt x="4037162" y="0"/>
                </a:cubicBezTo>
                <a:cubicBezTo>
                  <a:pt x="4094744" y="0"/>
                  <a:pt x="4152181" y="5751"/>
                  <a:pt x="4209691" y="8626"/>
                </a:cubicBezTo>
                <a:cubicBezTo>
                  <a:pt x="4235570" y="11502"/>
                  <a:pt x="4261290" y="17253"/>
                  <a:pt x="4287328" y="17253"/>
                </a:cubicBezTo>
                <a:cubicBezTo>
                  <a:pt x="4296421" y="17253"/>
                  <a:pt x="4304170" y="7622"/>
                  <a:pt x="4313208" y="8626"/>
                </a:cubicBezTo>
                <a:cubicBezTo>
                  <a:pt x="4331283" y="10634"/>
                  <a:pt x="4364966" y="25879"/>
                  <a:pt x="4364966" y="25879"/>
                </a:cubicBezTo>
                <a:cubicBezTo>
                  <a:pt x="4345478" y="84346"/>
                  <a:pt x="4364966" y="13020"/>
                  <a:pt x="4364966" y="112143"/>
                </a:cubicBezTo>
                <a:cubicBezTo>
                  <a:pt x="4364966" y="123999"/>
                  <a:pt x="4359215" y="135147"/>
                  <a:pt x="4356340" y="146649"/>
                </a:cubicBezTo>
                <a:cubicBezTo>
                  <a:pt x="4371417" y="206960"/>
                  <a:pt x="4365459" y="156882"/>
                  <a:pt x="4356340" y="207034"/>
                </a:cubicBezTo>
                <a:cubicBezTo>
                  <a:pt x="4352193" y="229843"/>
                  <a:pt x="4351238" y="253132"/>
                  <a:pt x="4347713" y="276045"/>
                </a:cubicBezTo>
                <a:cubicBezTo>
                  <a:pt x="4343332" y="304521"/>
                  <a:pt x="4337330" y="326205"/>
                  <a:pt x="4330461" y="353683"/>
                </a:cubicBezTo>
                <a:cubicBezTo>
                  <a:pt x="4341531" y="409036"/>
                  <a:pt x="4343301" y="393002"/>
                  <a:pt x="4330461" y="457200"/>
                </a:cubicBezTo>
                <a:cubicBezTo>
                  <a:pt x="4325811" y="480451"/>
                  <a:pt x="4313208" y="526211"/>
                  <a:pt x="4313208" y="526211"/>
                </a:cubicBezTo>
                <a:cubicBezTo>
                  <a:pt x="4310332" y="560717"/>
                  <a:pt x="4314351" y="596510"/>
                  <a:pt x="4304581" y="629728"/>
                </a:cubicBezTo>
                <a:cubicBezTo>
                  <a:pt x="4295730" y="659821"/>
                  <a:pt x="4241916" y="695567"/>
                  <a:pt x="4218317" y="707366"/>
                </a:cubicBezTo>
                <a:cubicBezTo>
                  <a:pt x="4206815" y="713117"/>
                  <a:pt x="4193853" y="716586"/>
                  <a:pt x="4183811" y="724619"/>
                </a:cubicBezTo>
                <a:cubicBezTo>
                  <a:pt x="4171501" y="734467"/>
                  <a:pt x="4132477" y="783766"/>
                  <a:pt x="4106174" y="793630"/>
                </a:cubicBezTo>
                <a:cubicBezTo>
                  <a:pt x="4092446" y="798778"/>
                  <a:pt x="4077355" y="799076"/>
                  <a:pt x="4063042" y="802257"/>
                </a:cubicBezTo>
                <a:cubicBezTo>
                  <a:pt x="4051468" y="804829"/>
                  <a:pt x="4039892" y="807476"/>
                  <a:pt x="4028536" y="810883"/>
                </a:cubicBezTo>
                <a:cubicBezTo>
                  <a:pt x="4011117" y="816109"/>
                  <a:pt x="3991910" y="818048"/>
                  <a:pt x="3976778" y="828136"/>
                </a:cubicBezTo>
                <a:cubicBezTo>
                  <a:pt x="3968151" y="833887"/>
                  <a:pt x="3959335" y="839363"/>
                  <a:pt x="3950898" y="845389"/>
                </a:cubicBezTo>
                <a:cubicBezTo>
                  <a:pt x="3939199" y="853746"/>
                  <a:pt x="3929252" y="864838"/>
                  <a:pt x="3916393" y="871268"/>
                </a:cubicBezTo>
                <a:cubicBezTo>
                  <a:pt x="3905789" y="876570"/>
                  <a:pt x="3893287" y="876637"/>
                  <a:pt x="3881887" y="879894"/>
                </a:cubicBezTo>
                <a:cubicBezTo>
                  <a:pt x="3873144" y="882392"/>
                  <a:pt x="3864495" y="885257"/>
                  <a:pt x="3856008" y="888521"/>
                </a:cubicBezTo>
                <a:cubicBezTo>
                  <a:pt x="3827103" y="899638"/>
                  <a:pt x="3796300" y="907092"/>
                  <a:pt x="3769744" y="923026"/>
                </a:cubicBezTo>
                <a:cubicBezTo>
                  <a:pt x="3755366" y="931653"/>
                  <a:pt x="3741805" y="941815"/>
                  <a:pt x="3726611" y="948906"/>
                </a:cubicBezTo>
                <a:cubicBezTo>
                  <a:pt x="3573868" y="1020186"/>
                  <a:pt x="3694466" y="950938"/>
                  <a:pt x="3597215" y="1009291"/>
                </a:cubicBezTo>
                <a:cubicBezTo>
                  <a:pt x="3585713" y="1023668"/>
                  <a:pt x="3572923" y="1037103"/>
                  <a:pt x="3562710" y="1052423"/>
                </a:cubicBezTo>
                <a:cubicBezTo>
                  <a:pt x="3555577" y="1063123"/>
                  <a:pt x="3553689" y="1077049"/>
                  <a:pt x="3545457" y="1086928"/>
                </a:cubicBezTo>
                <a:cubicBezTo>
                  <a:pt x="3450583" y="1200776"/>
                  <a:pt x="3509408" y="1121099"/>
                  <a:pt x="3441940" y="1181819"/>
                </a:cubicBezTo>
                <a:cubicBezTo>
                  <a:pt x="3425208" y="1196877"/>
                  <a:pt x="3392483" y="1238752"/>
                  <a:pt x="3364302" y="1250830"/>
                </a:cubicBezTo>
                <a:cubicBezTo>
                  <a:pt x="3353405" y="1255500"/>
                  <a:pt x="3341298" y="1256581"/>
                  <a:pt x="3329796" y="1259457"/>
                </a:cubicBezTo>
                <a:cubicBezTo>
                  <a:pt x="3315419" y="1268083"/>
                  <a:pt x="3300882" y="1276450"/>
                  <a:pt x="3286664" y="1285336"/>
                </a:cubicBezTo>
                <a:cubicBezTo>
                  <a:pt x="3277872" y="1290831"/>
                  <a:pt x="3270058" y="1297952"/>
                  <a:pt x="3260785" y="1302589"/>
                </a:cubicBezTo>
                <a:cubicBezTo>
                  <a:pt x="3252652" y="1306655"/>
                  <a:pt x="3243532" y="1308340"/>
                  <a:pt x="3234906" y="1311215"/>
                </a:cubicBezTo>
                <a:cubicBezTo>
                  <a:pt x="3133992" y="1302806"/>
                  <a:pt x="3148536" y="1305450"/>
                  <a:pt x="3062378" y="1293962"/>
                </a:cubicBezTo>
                <a:cubicBezTo>
                  <a:pt x="3042224" y="1291275"/>
                  <a:pt x="3022288" y="1286566"/>
                  <a:pt x="3001993" y="1285336"/>
                </a:cubicBezTo>
                <a:cubicBezTo>
                  <a:pt x="2927312" y="1280810"/>
                  <a:pt x="2852468" y="1279585"/>
                  <a:pt x="2777706" y="1276709"/>
                </a:cubicBezTo>
                <a:cubicBezTo>
                  <a:pt x="2728823" y="1265207"/>
                  <a:pt x="2679343" y="1256000"/>
                  <a:pt x="2631057" y="1242204"/>
                </a:cubicBezTo>
                <a:cubicBezTo>
                  <a:pt x="2464393" y="1194586"/>
                  <a:pt x="2744890" y="1254617"/>
                  <a:pt x="2553419" y="1216325"/>
                </a:cubicBezTo>
                <a:cubicBezTo>
                  <a:pt x="2495065" y="1187148"/>
                  <a:pt x="2540595" y="1205366"/>
                  <a:pt x="2458528" y="1190445"/>
                </a:cubicBezTo>
                <a:cubicBezTo>
                  <a:pt x="2385232" y="1177118"/>
                  <a:pt x="2467912" y="1184445"/>
                  <a:pt x="2372264" y="1173192"/>
                </a:cubicBezTo>
                <a:cubicBezTo>
                  <a:pt x="2340721" y="1169481"/>
                  <a:pt x="2309004" y="1167441"/>
                  <a:pt x="2277374" y="1164566"/>
                </a:cubicBezTo>
                <a:cubicBezTo>
                  <a:pt x="2242868" y="1167441"/>
                  <a:pt x="2208270" y="1169368"/>
                  <a:pt x="2173857" y="1173192"/>
                </a:cubicBezTo>
                <a:cubicBezTo>
                  <a:pt x="2156473" y="1175124"/>
                  <a:pt x="2139454" y="1179649"/>
                  <a:pt x="2122098" y="1181819"/>
                </a:cubicBezTo>
                <a:cubicBezTo>
                  <a:pt x="2093423" y="1185403"/>
                  <a:pt x="2064555" y="1187254"/>
                  <a:pt x="2035834" y="1190445"/>
                </a:cubicBezTo>
                <a:cubicBezTo>
                  <a:pt x="2012793" y="1193005"/>
                  <a:pt x="1989827" y="1196196"/>
                  <a:pt x="1966823" y="1199072"/>
                </a:cubicBezTo>
                <a:cubicBezTo>
                  <a:pt x="1932417" y="1210540"/>
                  <a:pt x="1878360" y="1227996"/>
                  <a:pt x="1854679" y="1242204"/>
                </a:cubicBezTo>
                <a:cubicBezTo>
                  <a:pt x="1786787" y="1282939"/>
                  <a:pt x="1809172" y="1268994"/>
                  <a:pt x="1716657" y="1328468"/>
                </a:cubicBezTo>
                <a:cubicBezTo>
                  <a:pt x="1707936" y="1334074"/>
                  <a:pt x="1700051" y="1341084"/>
                  <a:pt x="1690778" y="1345721"/>
                </a:cubicBezTo>
                <a:cubicBezTo>
                  <a:pt x="1679276" y="1351472"/>
                  <a:pt x="1666560" y="1355258"/>
                  <a:pt x="1656272" y="1362974"/>
                </a:cubicBezTo>
                <a:cubicBezTo>
                  <a:pt x="1643259" y="1372734"/>
                  <a:pt x="1634008" y="1386768"/>
                  <a:pt x="1621766" y="1397479"/>
                </a:cubicBezTo>
                <a:cubicBezTo>
                  <a:pt x="1610946" y="1406946"/>
                  <a:pt x="1598488" y="1414377"/>
                  <a:pt x="1587261" y="1423358"/>
                </a:cubicBezTo>
                <a:cubicBezTo>
                  <a:pt x="1569724" y="1437388"/>
                  <a:pt x="1554394" y="1454346"/>
                  <a:pt x="1535502" y="1466491"/>
                </a:cubicBezTo>
                <a:cubicBezTo>
                  <a:pt x="1446600" y="1523642"/>
                  <a:pt x="1495047" y="1486294"/>
                  <a:pt x="1440611" y="1509623"/>
                </a:cubicBezTo>
                <a:cubicBezTo>
                  <a:pt x="1428792" y="1514688"/>
                  <a:pt x="1418636" y="1523984"/>
                  <a:pt x="1406106" y="1526875"/>
                </a:cubicBezTo>
                <a:cubicBezTo>
                  <a:pt x="1380734" y="1532730"/>
                  <a:pt x="1354245" y="1531820"/>
                  <a:pt x="1328468" y="1535502"/>
                </a:cubicBezTo>
                <a:cubicBezTo>
                  <a:pt x="1292029" y="1540708"/>
                  <a:pt x="1289565" y="1542718"/>
                  <a:pt x="1259457" y="1552755"/>
                </a:cubicBezTo>
                <a:cubicBezTo>
                  <a:pt x="1157167" y="1527181"/>
                  <a:pt x="1319106" y="1566410"/>
                  <a:pt x="1164566" y="1535502"/>
                </a:cubicBezTo>
                <a:cubicBezTo>
                  <a:pt x="1155650" y="1533719"/>
                  <a:pt x="1147509" y="1529080"/>
                  <a:pt x="1138687" y="1526875"/>
                </a:cubicBezTo>
                <a:cubicBezTo>
                  <a:pt x="1114577" y="1520847"/>
                  <a:pt x="1066865" y="1513468"/>
                  <a:pt x="1043796" y="1509623"/>
                </a:cubicBezTo>
                <a:cubicBezTo>
                  <a:pt x="977660" y="1512498"/>
                  <a:pt x="911392" y="1513172"/>
                  <a:pt x="845389" y="1518249"/>
                </a:cubicBezTo>
                <a:cubicBezTo>
                  <a:pt x="836323" y="1518946"/>
                  <a:pt x="828253" y="1524377"/>
                  <a:pt x="819510" y="1526875"/>
                </a:cubicBezTo>
                <a:cubicBezTo>
                  <a:pt x="808110" y="1530132"/>
                  <a:pt x="796506" y="1532626"/>
                  <a:pt x="785004" y="1535502"/>
                </a:cubicBezTo>
                <a:cubicBezTo>
                  <a:pt x="776378" y="1541253"/>
                  <a:pt x="768599" y="1548544"/>
                  <a:pt x="759125" y="1552755"/>
                </a:cubicBezTo>
                <a:cubicBezTo>
                  <a:pt x="742506" y="1560141"/>
                  <a:pt x="722498" y="1559920"/>
                  <a:pt x="707366" y="1570008"/>
                </a:cubicBezTo>
                <a:cubicBezTo>
                  <a:pt x="694773" y="1578403"/>
                  <a:pt x="654766" y="1604382"/>
                  <a:pt x="646981" y="1613140"/>
                </a:cubicBezTo>
                <a:cubicBezTo>
                  <a:pt x="633205" y="1628638"/>
                  <a:pt x="629729" y="1653396"/>
                  <a:pt x="612476" y="1664898"/>
                </a:cubicBezTo>
                <a:lnTo>
                  <a:pt x="560717" y="1699404"/>
                </a:lnTo>
                <a:cubicBezTo>
                  <a:pt x="514709" y="1768415"/>
                  <a:pt x="575094" y="1685027"/>
                  <a:pt x="517585" y="1742536"/>
                </a:cubicBezTo>
                <a:cubicBezTo>
                  <a:pt x="483081" y="1777040"/>
                  <a:pt x="520458" y="1762665"/>
                  <a:pt x="474453" y="1785668"/>
                </a:cubicBezTo>
                <a:cubicBezTo>
                  <a:pt x="447082" y="1799353"/>
                  <a:pt x="405327" y="1798957"/>
                  <a:pt x="379562" y="1802921"/>
                </a:cubicBezTo>
                <a:cubicBezTo>
                  <a:pt x="340893" y="1808870"/>
                  <a:pt x="342042" y="1809676"/>
                  <a:pt x="310551" y="1820174"/>
                </a:cubicBezTo>
                <a:cubicBezTo>
                  <a:pt x="287547" y="1817298"/>
                  <a:pt x="264723" y="1811547"/>
                  <a:pt x="241540" y="1811547"/>
                </a:cubicBezTo>
                <a:cubicBezTo>
                  <a:pt x="232447" y="1811547"/>
                  <a:pt x="224607" y="1818547"/>
                  <a:pt x="215661" y="1820174"/>
                </a:cubicBezTo>
                <a:cubicBezTo>
                  <a:pt x="192852" y="1824321"/>
                  <a:pt x="169653" y="1825925"/>
                  <a:pt x="146649" y="1828800"/>
                </a:cubicBezTo>
                <a:cubicBezTo>
                  <a:pt x="112143" y="1825925"/>
                  <a:pt x="77757" y="1820174"/>
                  <a:pt x="43132" y="1820174"/>
                </a:cubicBezTo>
                <a:cubicBezTo>
                  <a:pt x="31276" y="1820174"/>
                  <a:pt x="15816" y="1828801"/>
                  <a:pt x="8627" y="1820174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352799" y="3662065"/>
            <a:ext cx="15240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724399" y="3662065"/>
            <a:ext cx="15240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791199" y="3662065"/>
            <a:ext cx="152400" cy="152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352799" y="1604665"/>
            <a:ext cx="152400" cy="1981200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24399" y="1604665"/>
            <a:ext cx="152400" cy="1981200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791199" y="1604665"/>
            <a:ext cx="152400" cy="1981200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209799" y="1985665"/>
            <a:ext cx="4495800" cy="762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981200" y="1943969"/>
            <a:ext cx="152400" cy="152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886199" y="2366665"/>
            <a:ext cx="35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ysClr val="windowText" lastClr="000000"/>
                </a:solidFill>
              </a:rPr>
              <a:t>S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4724400" y="3962400"/>
            <a:ext cx="3657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000" b="1" baseline="-25000" dirty="0" smtClean="0">
                <a:solidFill>
                  <a:schemeClr val="accent2"/>
                </a:solidFill>
              </a:rPr>
              <a:t>X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</a:rPr>
              <a:t>h d</a:t>
            </a:r>
            <a:r>
              <a:rPr lang="el-GR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chemeClr val="accent2"/>
                </a:solidFill>
              </a:rPr>
              <a:t>N </a:t>
            </a:r>
            <a:r>
              <a:rPr lang="el-GR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000" b="1" baseline="-25000" dirty="0" smtClean="0">
                <a:solidFill>
                  <a:schemeClr val="accent2"/>
                </a:solidFill>
              </a:rPr>
              <a:t>W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T</a:t>
            </a:r>
            <a:r>
              <a:rPr lang="en-US" sz="2400" b="1" dirty="0" smtClean="0">
                <a:solidFill>
                  <a:schemeClr val="accent2"/>
                </a:solidFill>
              </a:rPr>
              <a:t> d</a:t>
            </a:r>
            <a:r>
              <a:rPr lang="el-GR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chemeClr val="accent2"/>
                </a:solidFill>
              </a:rPr>
              <a:t>N #T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718457" y="4136571"/>
            <a:ext cx="342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/>
              <a:t>h = integral transform of 1</a:t>
            </a:r>
            <a:r>
              <a:rPr lang="en-US" sz="2400" b="1" baseline="-25000" dirty="0" smtClean="0"/>
              <a:t>T</a:t>
            </a:r>
            <a:endParaRPr lang="en-US" sz="2400" b="1" dirty="0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57200" y="1062335"/>
            <a:ext cx="67457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 topological radon transform R</a:t>
            </a:r>
            <a:r>
              <a:rPr lang="en-US" sz="2400" b="1" baseline="-25000" dirty="0" smtClean="0">
                <a:solidFill>
                  <a:schemeClr val="accent2"/>
                </a:solidFill>
                <a:cs typeface="Calibri" pitchFamily="34" charset="0"/>
              </a:rPr>
              <a:t>S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 : CF(W)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  <a:sym typeface="Wingdings" pitchFamily="2" charset="2"/>
              </a:rPr>
              <a:t>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CF(X)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38752" y="4800600"/>
            <a:ext cx="8915400" cy="14478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1676400" y="5334000"/>
            <a:ext cx="45784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Calibri" pitchFamily="34" charset="0"/>
                <a:sym typeface="Symbol"/>
              </a:rPr>
              <a:t> R</a:t>
            </a:r>
            <a:r>
              <a:rPr lang="en-US" sz="2800" b="1" baseline="-25000" dirty="0" smtClean="0">
                <a:cs typeface="Calibri" pitchFamily="34" charset="0"/>
                <a:sym typeface="Symbol"/>
              </a:rPr>
              <a:t>S</a:t>
            </a:r>
            <a:r>
              <a:rPr lang="en-US" sz="2800" b="1" dirty="0" smtClean="0">
                <a:cs typeface="Calibri" pitchFamily="34" charset="0"/>
                <a:sym typeface="Symbol"/>
              </a:rPr>
              <a:t>(R</a:t>
            </a:r>
            <a:r>
              <a:rPr lang="en-US" sz="2800" b="1" baseline="-25000" dirty="0" smtClean="0">
                <a:cs typeface="Calibri" pitchFamily="34" charset="0"/>
                <a:sym typeface="Symbol"/>
              </a:rPr>
              <a:t>S</a:t>
            </a:r>
            <a:r>
              <a:rPr lang="en-US" sz="2800" b="1" dirty="0" smtClean="0">
                <a:cs typeface="Calibri" pitchFamily="34" charset="0"/>
                <a:sym typeface="Symbol"/>
              </a:rPr>
              <a:t> h) </a:t>
            </a:r>
            <a:r>
              <a:rPr lang="en-US" sz="2800" b="1" dirty="0" smtClean="0">
                <a:cs typeface="Calibri" pitchFamily="34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(</a:t>
            </a:r>
            <a:r>
              <a:rPr lang="el-GR" sz="2800" b="1" dirty="0" smtClean="0">
                <a:solidFill>
                  <a:srgbClr val="FF0000"/>
                </a:solidFill>
                <a:cs typeface="Calibri" pitchFamily="34" charset="0"/>
              </a:rPr>
              <a:t>μ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 –</a:t>
            </a:r>
            <a:r>
              <a:rPr lang="el-GR" sz="2800" b="1" dirty="0" smtClean="0">
                <a:solidFill>
                  <a:srgbClr val="FF0000"/>
                </a:solidFill>
                <a:cs typeface="Calibri" pitchFamily="34" charset="0"/>
              </a:rPr>
              <a:t> λ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)</a:t>
            </a:r>
            <a:r>
              <a:rPr lang="en-US" sz="2800" b="1" dirty="0" smtClean="0">
                <a:cs typeface="Calibri" pitchFamily="34" charset="0"/>
              </a:rPr>
              <a:t>h  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+ </a:t>
            </a:r>
            <a:r>
              <a:rPr lang="el-GR" sz="2800" b="1" dirty="0" smtClean="0">
                <a:solidFill>
                  <a:srgbClr val="FF0000"/>
                </a:solidFill>
                <a:cs typeface="Calibri" pitchFamily="34" charset="0"/>
              </a:rPr>
              <a:t>λ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1</a:t>
            </a:r>
            <a:r>
              <a:rPr lang="en-US" sz="2800" b="1" baseline="-25000" dirty="0" smtClean="0">
                <a:solidFill>
                  <a:srgbClr val="FF0000"/>
                </a:solidFill>
                <a:cs typeface="Calibri" pitchFamily="34" charset="0"/>
              </a:rPr>
              <a:t>W </a:t>
            </a:r>
            <a:r>
              <a:rPr lang="el-GR" sz="4000" b="1" dirty="0" smtClean="0">
                <a:solidFill>
                  <a:srgbClr val="FF0000"/>
                </a:solidFill>
                <a:cs typeface="Calibri" pitchFamily="34" charset="0"/>
              </a:rPr>
              <a:t>∫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 h</a:t>
            </a:r>
            <a:r>
              <a:rPr lang="en-US" sz="2800" b="1" baseline="-25000" dirty="0" smtClean="0">
                <a:solidFill>
                  <a:srgbClr val="FF0000"/>
                </a:solidFill>
                <a:cs typeface="Calibri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Calibri" pitchFamily="34" charset="0"/>
              </a:rPr>
              <a:t>d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endParaRPr lang="en-US" sz="2800" b="1" dirty="0">
              <a:solidFill>
                <a:srgbClr val="FF0000"/>
              </a:solidFill>
              <a:cs typeface="Calibri" pitchFamily="34" charset="0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548656" y="4876800"/>
            <a:ext cx="84679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theorem: [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schapira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] </a:t>
            </a:r>
            <a:r>
              <a:rPr lang="en-US" sz="2400" b="1" dirty="0" smtClean="0">
                <a:cs typeface="Calibri" pitchFamily="34" charset="0"/>
              </a:rPr>
              <a:t>if fibers of S are regular, then R</a:t>
            </a:r>
            <a:r>
              <a:rPr lang="en-US" sz="2400" b="1" baseline="-25000" dirty="0" smtClean="0">
                <a:cs typeface="Calibri" pitchFamily="34" charset="0"/>
              </a:rPr>
              <a:t>S</a:t>
            </a:r>
            <a:r>
              <a:rPr lang="en-US" sz="2400" b="1" dirty="0" smtClean="0">
                <a:cs typeface="Calibri" pitchFamily="34" charset="0"/>
              </a:rPr>
              <a:t> is self-invertible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343400" y="76200"/>
            <a:ext cx="51054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radon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/>
      <p:bldP spid="21" grpId="0" animBg="1"/>
      <p:bldP spid="22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4" grpId="0" animBg="1"/>
      <p:bldP spid="35" grpId="0" animBg="1"/>
      <p:bldP spid="36" grpId="0"/>
      <p:bldP spid="39" grpId="0"/>
      <p:bldP spid="40" grpId="0"/>
      <p:bldP spid="20" grpId="0"/>
      <p:bldP spid="23" grpId="0" animBg="1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twork_Image_Robert_Ghrist_PL_C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3692"/>
            <a:ext cx="9144000" cy="60906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-838200" y="4800600"/>
            <a:ext cx="4267200" cy="990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rgbClr val="FF0000"/>
                </a:solidFill>
                <a:latin typeface="Tw Cen MT" pitchFamily="34" charset="0"/>
              </a:rPr>
              <a:t>  </a:t>
            </a:r>
            <a:r>
              <a:rPr lang="en-US" sz="4400" dirty="0" smtClean="0">
                <a:solidFill>
                  <a:srgbClr val="FF0000"/>
                </a:solidFill>
                <a:latin typeface="Calibri" pitchFamily="34" charset="0"/>
              </a:rPr>
              <a:t>motivation</a:t>
            </a:r>
            <a:endParaRPr lang="en-US" sz="44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200" y="990600"/>
            <a:ext cx="7462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 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microlocal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fourier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(-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sato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 transform MF : CF(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  <a:sym typeface="Wingdings" pitchFamily="2" charset="2"/>
              </a:rPr>
              <a:t>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CF(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38752" y="2819400"/>
            <a:ext cx="8915400" cy="14478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6"/>
          <p:cNvSpPr>
            <a:spLocks noChangeArrowheads="1"/>
          </p:cNvSpPr>
          <p:nvPr/>
        </p:nvSpPr>
        <p:spPr bwMode="auto">
          <a:xfrm>
            <a:off x="990600" y="3444875"/>
            <a:ext cx="59875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 smtClean="0">
                <a:cs typeface="Calibri" pitchFamily="34" charset="0"/>
              </a:rPr>
              <a:t>∫</a:t>
            </a:r>
            <a:r>
              <a:rPr lang="en-US" sz="2800" b="1" baseline="-25000" dirty="0" smtClean="0">
                <a:cs typeface="Calibri" pitchFamily="34" charset="0"/>
              </a:rPr>
              <a:t>S</a:t>
            </a:r>
            <a:r>
              <a:rPr lang="en-US" sz="2400" b="1" baseline="30000" dirty="0" smtClean="0">
                <a:cs typeface="Calibri" pitchFamily="34" charset="0"/>
              </a:rPr>
              <a:t>n-1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l-GR" sz="4000" b="1" dirty="0" smtClean="0">
                <a:solidFill>
                  <a:prstClr val="black"/>
                </a:solidFill>
                <a:cs typeface="Calibri" pitchFamily="34" charset="0"/>
              </a:rPr>
              <a:t>∫</a:t>
            </a:r>
            <a:r>
              <a:rPr lang="en-US" sz="3200" b="1" dirty="0" smtClean="0">
                <a:cs typeface="Calibri" pitchFamily="34" charset="0"/>
              </a:rPr>
              <a:t> </a:t>
            </a:r>
            <a:r>
              <a:rPr lang="en-US" sz="2800" b="1" dirty="0" smtClean="0">
                <a:cs typeface="Calibri" pitchFamily="34" charset="0"/>
              </a:rPr>
              <a:t>MF(h)(x,</a:t>
            </a:r>
            <a:r>
              <a:rPr lang="el-GR" sz="2800" b="1" dirty="0" smtClean="0">
                <a:cs typeface="Calibri" pitchFamily="34" charset="0"/>
              </a:rPr>
              <a:t>ξ</a:t>
            </a:r>
            <a:r>
              <a:rPr lang="en-US" sz="2800" b="1" dirty="0" smtClean="0">
                <a:cs typeface="Calibri" pitchFamily="34" charset="0"/>
              </a:rPr>
              <a:t>)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cs typeface="Calibri" pitchFamily="34" charset="0"/>
                <a:sym typeface="Symbol"/>
              </a:rPr>
              <a:t>(x) d</a:t>
            </a:r>
            <a:r>
              <a:rPr lang="el-GR" sz="2800" b="1" dirty="0" smtClean="0">
                <a:cs typeface="Calibri" pitchFamily="34" charset="0"/>
              </a:rPr>
              <a:t>ξ</a:t>
            </a:r>
            <a:r>
              <a:rPr lang="en-US" sz="2800" b="1" dirty="0" smtClean="0">
                <a:cs typeface="Calibri" pitchFamily="34" charset="0"/>
                <a:sym typeface="Symbol"/>
              </a:rPr>
              <a:t>  </a:t>
            </a:r>
            <a:r>
              <a:rPr lang="en-US" sz="2800" b="1" dirty="0" smtClean="0">
                <a:cs typeface="Calibri" pitchFamily="34" charset="0"/>
              </a:rPr>
              <a:t>= </a:t>
            </a:r>
            <a:r>
              <a:rPr lang="en-US" sz="2800" b="1" dirty="0" err="1" smtClean="0">
                <a:cs typeface="Calibri" pitchFamily="34" charset="0"/>
              </a:rPr>
              <a:t>vol</a:t>
            </a:r>
            <a:r>
              <a:rPr lang="en-US" sz="2800" b="1" dirty="0" smtClean="0">
                <a:cs typeface="Calibri" pitchFamily="34" charset="0"/>
              </a:rPr>
              <a:t>(S</a:t>
            </a:r>
            <a:r>
              <a:rPr lang="en-US" sz="2800" b="1" baseline="30000" dirty="0" smtClean="0">
                <a:cs typeface="Calibri" pitchFamily="34" charset="0"/>
              </a:rPr>
              <a:t>n-1</a:t>
            </a:r>
            <a:r>
              <a:rPr lang="en-US" sz="2800" b="1" dirty="0" smtClean="0">
                <a:cs typeface="Calibri" pitchFamily="34" charset="0"/>
              </a:rPr>
              <a:t>) </a:t>
            </a:r>
            <a:r>
              <a:rPr lang="el-GR" sz="4000" b="1" dirty="0" smtClean="0">
                <a:cs typeface="Calibri" pitchFamily="34" charset="0"/>
              </a:rPr>
              <a:t>∫</a:t>
            </a:r>
            <a:r>
              <a:rPr lang="en-US" sz="2800" b="1" dirty="0" smtClean="0">
                <a:cs typeface="Calibri" pitchFamily="34" charset="0"/>
              </a:rPr>
              <a:t> h</a:t>
            </a:r>
            <a:r>
              <a:rPr lang="en-US" sz="2800" b="1" baseline="-25000" dirty="0" smtClean="0">
                <a:cs typeface="Calibri" pitchFamily="34" charset="0"/>
              </a:rPr>
              <a:t> </a:t>
            </a:r>
            <a:r>
              <a:rPr lang="en-US" sz="2800" b="1" dirty="0" smtClean="0">
                <a:cs typeface="Calibri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endParaRPr lang="en-US" sz="2800" b="1" dirty="0">
              <a:cs typeface="Calibri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48656" y="2840036"/>
            <a:ext cx="73436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theorem: [cf. 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brocker-kuppe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] </a:t>
            </a:r>
            <a:r>
              <a:rPr lang="en-US" sz="2400" b="1" dirty="0" smtClean="0">
                <a:cs typeface="Calibri" pitchFamily="34" charset="0"/>
              </a:rPr>
              <a:t>averaging the MF over </a:t>
            </a:r>
            <a:r>
              <a:rPr lang="el-GR" sz="2400" b="1" dirty="0" smtClean="0">
                <a:cs typeface="Calibri" pitchFamily="34" charset="0"/>
              </a:rPr>
              <a:t>ξ</a:t>
            </a:r>
            <a:r>
              <a:rPr lang="en-US" sz="2400" b="1" dirty="0" smtClean="0">
                <a:cs typeface="Calibri" pitchFamily="34" charset="0"/>
              </a:rPr>
              <a:t> yields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18404" y="4419600"/>
            <a:ext cx="90428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corollary:                            </a:t>
            </a:r>
            <a:r>
              <a:rPr lang="en-US" sz="2400" b="1" dirty="0" smtClean="0">
                <a:cs typeface="Calibri" pitchFamily="34" charset="0"/>
              </a:rPr>
              <a:t>for X definable in </a:t>
            </a:r>
            <a:r>
              <a:rPr lang="en-US" sz="2400" b="1" dirty="0" err="1" smtClean="0">
                <a:cs typeface="Calibri" pitchFamily="34" charset="0"/>
              </a:rPr>
              <a:t>R</a:t>
            </a:r>
            <a:r>
              <a:rPr lang="en-US" sz="2400" b="1" baseline="30000" dirty="0" err="1" smtClean="0">
                <a:cs typeface="Calibri" pitchFamily="34" charset="0"/>
              </a:rPr>
              <a:t>n</a:t>
            </a:r>
            <a:r>
              <a:rPr lang="en-US" sz="2400" b="1" dirty="0" smtClean="0">
                <a:cs typeface="Calibri" pitchFamily="34" charset="0"/>
              </a:rPr>
              <a:t> the </a:t>
            </a:r>
            <a:r>
              <a:rPr lang="el-GR" sz="2400" b="1" dirty="0" smtClean="0">
                <a:cs typeface="Calibri" pitchFamily="34" charset="0"/>
              </a:rPr>
              <a:t>ξ </a:t>
            </a:r>
            <a:r>
              <a:rPr lang="en-US" sz="2400" b="1" dirty="0" smtClean="0">
                <a:cs typeface="Calibri" pitchFamily="34" charset="0"/>
              </a:rPr>
              <a:t>- average of MF(1</a:t>
            </a:r>
            <a:r>
              <a:rPr lang="en-US" sz="2400" b="1" baseline="-25000" dirty="0" smtClean="0">
                <a:cs typeface="Calibri" pitchFamily="34" charset="0"/>
              </a:rPr>
              <a:t>X</a:t>
            </a:r>
            <a:r>
              <a:rPr lang="en-US" sz="2400" b="1" dirty="0" smtClean="0">
                <a:cs typeface="Calibri" pitchFamily="34" charset="0"/>
              </a:rPr>
              <a:t>) is 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295400" y="76200"/>
            <a:ext cx="83058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microlocal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</a:t>
            </a:r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fourier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26" name="Left Brace 25"/>
          <p:cNvSpPr/>
          <p:nvPr/>
        </p:nvSpPr>
        <p:spPr>
          <a:xfrm rot="16200000">
            <a:off x="4000500" y="3543301"/>
            <a:ext cx="457200" cy="4648200"/>
          </a:xfrm>
          <a:prstGeom prst="leftBrace">
            <a:avLst>
              <a:gd name="adj1" fmla="val 36181"/>
              <a:gd name="adj2" fmla="val 50000"/>
            </a:avLst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0"/>
          <p:cNvGrpSpPr/>
          <p:nvPr/>
        </p:nvGrpSpPr>
        <p:grpSpPr>
          <a:xfrm>
            <a:off x="990601" y="4953000"/>
            <a:ext cx="7543799" cy="882212"/>
            <a:chOff x="990601" y="4953000"/>
            <a:chExt cx="7543799" cy="882212"/>
          </a:xfrm>
        </p:grpSpPr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990601" y="5007114"/>
              <a:ext cx="7543799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/>
              <a:r>
                <a:rPr lang="el-GR" sz="28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solidFill>
                    <a:prstClr val="black"/>
                  </a:solidFill>
                  <a:cs typeface="Calibri" pitchFamily="34" charset="0"/>
                </a:rPr>
                <a:t>(X) </a:t>
              </a:r>
              <a:r>
                <a:rPr lang="en-US" sz="2800" b="1" dirty="0" smtClean="0">
                  <a:cs typeface="Calibri" pitchFamily="34" charset="0"/>
                </a:rPr>
                <a:t>=              </a:t>
              </a:r>
              <a:r>
                <a:rPr lang="el-GR" sz="4400" b="1" dirty="0" smtClean="0">
                  <a:cs typeface="Calibri" pitchFamily="34" charset="0"/>
                </a:rPr>
                <a:t>∫</a:t>
              </a:r>
              <a:r>
                <a:rPr lang="en-US" sz="2800" b="1" baseline="-25000" dirty="0" smtClean="0">
                  <a:cs typeface="Calibri" pitchFamily="34" charset="0"/>
                </a:rPr>
                <a:t>S</a:t>
              </a:r>
              <a:r>
                <a:rPr lang="en-US" sz="2400" b="1" baseline="30000" dirty="0" smtClean="0">
                  <a:cs typeface="Calibri" pitchFamily="34" charset="0"/>
                </a:rPr>
                <a:t>n-1</a:t>
              </a:r>
              <a:r>
                <a:rPr lang="en-US" sz="2800" b="1" dirty="0" smtClean="0">
                  <a:cs typeface="Calibri" pitchFamily="34" charset="0"/>
                </a:rPr>
                <a:t> </a:t>
              </a:r>
              <a:r>
                <a:rPr lang="el-GR" sz="4400" b="1" dirty="0" smtClean="0">
                  <a:solidFill>
                    <a:prstClr val="black"/>
                  </a:solidFill>
                  <a:cs typeface="Calibri" pitchFamily="34" charset="0"/>
                </a:rPr>
                <a:t>∫</a:t>
              </a:r>
              <a:r>
                <a:rPr lang="en-US" sz="3200" b="1" dirty="0" smtClean="0">
                  <a:cs typeface="Calibri" pitchFamily="34" charset="0"/>
                </a:rPr>
                <a:t> </a:t>
              </a:r>
              <a:r>
                <a:rPr lang="en-US" sz="2800" b="1" dirty="0" smtClean="0">
                  <a:cs typeface="Calibri" pitchFamily="34" charset="0"/>
                </a:rPr>
                <a:t>MF(1</a:t>
              </a:r>
              <a:r>
                <a:rPr lang="en-US" sz="2800" b="1" baseline="-25000" dirty="0" smtClean="0">
                  <a:cs typeface="Calibri" pitchFamily="34" charset="0"/>
                </a:rPr>
                <a:t>X</a:t>
              </a:r>
              <a:r>
                <a:rPr lang="en-US" sz="2800" b="1" dirty="0" smtClean="0">
                  <a:cs typeface="Calibri" pitchFamily="34" charset="0"/>
                </a:rPr>
                <a:t>)(x,</a:t>
              </a:r>
              <a:r>
                <a:rPr lang="el-GR" sz="2800" b="1" dirty="0" smtClean="0">
                  <a:cs typeface="Calibri" pitchFamily="34" charset="0"/>
                </a:rPr>
                <a:t>ξ</a:t>
              </a:r>
              <a:r>
                <a:rPr lang="en-US" sz="2800" b="1" dirty="0" smtClean="0">
                  <a:cs typeface="Calibri" pitchFamily="34" charset="0"/>
                </a:rPr>
                <a:t>) 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cs typeface="Calibri" pitchFamily="34" charset="0"/>
                  <a:sym typeface="Symbol"/>
                </a:rPr>
                <a:t>(x) d</a:t>
              </a:r>
              <a:r>
                <a:rPr lang="el-GR" sz="2800" b="1" dirty="0" smtClean="0">
                  <a:cs typeface="Calibri" pitchFamily="34" charset="0"/>
                </a:rPr>
                <a:t>ξ</a:t>
              </a:r>
              <a:endParaRPr lang="en-US" sz="2800" b="1" dirty="0">
                <a:cs typeface="Calibri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30078" y="5373547"/>
              <a:ext cx="120738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cs typeface="Calibri" pitchFamily="34" charset="0"/>
                </a:rPr>
                <a:t>vol</a:t>
              </a:r>
              <a:r>
                <a:rPr lang="en-US" sz="2400" b="1" dirty="0" smtClean="0">
                  <a:cs typeface="Calibri" pitchFamily="34" charset="0"/>
                </a:rPr>
                <a:t>(S</a:t>
              </a:r>
              <a:r>
                <a:rPr lang="en-US" sz="2400" b="1" baseline="30000" dirty="0" smtClean="0">
                  <a:cs typeface="Calibri" pitchFamily="34" charset="0"/>
                </a:rPr>
                <a:t>n-1</a:t>
              </a:r>
              <a:r>
                <a:rPr lang="en-US" sz="2400" b="1" dirty="0" smtClean="0">
                  <a:cs typeface="Calibri" pitchFamily="34" charset="0"/>
                </a:rPr>
                <a:t>) </a:t>
              </a:r>
              <a:endParaRPr lang="en-US" sz="24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270738" y="4953000"/>
              <a:ext cx="39626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cs typeface="Calibri" pitchFamily="34" charset="0"/>
                </a:rPr>
                <a:t>1 </a:t>
              </a:r>
              <a:endParaRPr lang="en-US" sz="2400" b="1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1905000" y="5390909"/>
              <a:ext cx="990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Group 38"/>
          <p:cNvGrpSpPr/>
          <p:nvPr/>
        </p:nvGrpSpPr>
        <p:grpSpPr>
          <a:xfrm>
            <a:off x="7162800" y="1447800"/>
            <a:ext cx="1725440" cy="1219200"/>
            <a:chOff x="7162800" y="1447800"/>
            <a:chExt cx="1725440" cy="1219200"/>
          </a:xfrm>
        </p:grpSpPr>
        <p:sp>
          <p:nvSpPr>
            <p:cNvPr id="31" name="Chord 30"/>
            <p:cNvSpPr/>
            <p:nvPr/>
          </p:nvSpPr>
          <p:spPr>
            <a:xfrm>
              <a:off x="7162800" y="1524000"/>
              <a:ext cx="1219200" cy="1143000"/>
            </a:xfrm>
            <a:prstGeom prst="chord">
              <a:avLst>
                <a:gd name="adj1" fmla="val 2700000"/>
                <a:gd name="adj2" fmla="val 14136824"/>
              </a:avLst>
            </a:prstGeom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>
              <a:stCxn id="31" idx="1"/>
              <a:endCxn id="31" idx="0"/>
            </p:cNvCxnSpPr>
            <p:nvPr/>
          </p:nvCxnSpPr>
          <p:spPr>
            <a:xfrm rot="16200000" flipH="1">
              <a:off x="7367301" y="1690403"/>
              <a:ext cx="897942" cy="74611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7736711" y="1984094"/>
              <a:ext cx="152400" cy="1524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67600" y="1981200"/>
              <a:ext cx="3016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x</a:t>
              </a:r>
              <a:endParaRPr lang="en-US" sz="2000" b="1" dirty="0"/>
            </a:p>
          </p:txBody>
        </p:sp>
        <p:sp>
          <p:nvSpPr>
            <p:cNvPr id="37" name="Right Arrow 36"/>
            <p:cNvSpPr/>
            <p:nvPr/>
          </p:nvSpPr>
          <p:spPr>
            <a:xfrm rot="8391906">
              <a:off x="7897019" y="1645655"/>
              <a:ext cx="685800" cy="152400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610600" y="1447800"/>
              <a:ext cx="2776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ξ</a:t>
              </a:r>
              <a:endParaRPr lang="en-US" sz="2000" b="1" dirty="0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3843171" y="6019800"/>
            <a:ext cx="833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cs typeface="Calibri" pitchFamily="34" charset="0"/>
              </a:rPr>
              <a:t>∫</a:t>
            </a:r>
            <a:r>
              <a:rPr lang="en-US" sz="3200" b="1" baseline="-25000" dirty="0" smtClean="0">
                <a:cs typeface="Calibri" pitchFamily="34" charset="0"/>
              </a:rPr>
              <a:t>X</a:t>
            </a:r>
            <a:r>
              <a:rPr lang="en-US" sz="3200" b="1" dirty="0" smtClean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en-US" sz="2400" b="1" dirty="0" smtClean="0">
                <a:cs typeface="Calibri" pitchFamily="34" charset="0"/>
              </a:rPr>
              <a:t>d</a:t>
            </a:r>
            <a:r>
              <a:rPr lang="el-GR" sz="2400" b="1" dirty="0" smtClean="0">
                <a:cs typeface="Calibri" pitchFamily="34" charset="0"/>
              </a:rPr>
              <a:t>κ</a:t>
            </a:r>
            <a:endParaRPr lang="en-US" b="1" dirty="0"/>
          </a:p>
        </p:txBody>
      </p:sp>
      <p:sp>
        <p:nvSpPr>
          <p:cNvPr id="42" name="Rectangle 41"/>
          <p:cNvSpPr/>
          <p:nvPr/>
        </p:nvSpPr>
        <p:spPr>
          <a:xfrm>
            <a:off x="1524000" y="4419600"/>
            <a:ext cx="2076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cs typeface="Calibri" pitchFamily="34" charset="0"/>
              </a:rPr>
              <a:t>[gauss-bonnet]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4" name="Group 31"/>
          <p:cNvGrpSpPr/>
          <p:nvPr/>
        </p:nvGrpSpPr>
        <p:grpSpPr>
          <a:xfrm>
            <a:off x="990600" y="1528465"/>
            <a:ext cx="5270995" cy="838200"/>
            <a:chOff x="990600" y="1528465"/>
            <a:chExt cx="5270995" cy="838200"/>
          </a:xfrm>
        </p:grpSpPr>
        <p:grpSp>
          <p:nvGrpSpPr>
            <p:cNvPr id="5" name="Group 22"/>
            <p:cNvGrpSpPr/>
            <p:nvPr/>
          </p:nvGrpSpPr>
          <p:grpSpPr>
            <a:xfrm>
              <a:off x="990600" y="1528465"/>
              <a:ext cx="5270995" cy="838200"/>
              <a:chOff x="990600" y="1528465"/>
              <a:chExt cx="5270995" cy="838200"/>
            </a:xfrm>
          </p:grpSpPr>
          <p:sp>
            <p:nvSpPr>
              <p:cNvPr id="7" name="Rectangle 26"/>
              <p:cNvSpPr>
                <a:spLocks noChangeArrowheads="1"/>
              </p:cNvSpPr>
              <p:nvPr/>
            </p:nvSpPr>
            <p:spPr bwMode="auto">
              <a:xfrm>
                <a:off x="990600" y="1528465"/>
                <a:ext cx="5270995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cs typeface="Calibri" pitchFamily="34" charset="0"/>
                  </a:rPr>
                  <a:t>MF(h)(x,</a:t>
                </a:r>
                <a:r>
                  <a:rPr lang="el-GR" sz="2800" b="1" dirty="0" smtClean="0">
                    <a:cs typeface="Calibri" pitchFamily="34" charset="0"/>
                  </a:rPr>
                  <a:t>ξ</a:t>
                </a:r>
                <a:r>
                  <a:rPr lang="en-US" sz="2800" b="1" dirty="0" smtClean="0">
                    <a:cs typeface="Calibri" pitchFamily="34" charset="0"/>
                  </a:rPr>
                  <a:t>) = </a:t>
                </a:r>
                <a:r>
                  <a:rPr lang="en-US" sz="2800" b="1" dirty="0" err="1" smtClean="0">
                    <a:cs typeface="Calibri" pitchFamily="34" charset="0"/>
                  </a:rPr>
                  <a:t>lim</a:t>
                </a:r>
                <a:r>
                  <a:rPr lang="en-US" sz="2800" b="1" dirty="0" smtClean="0">
                    <a:cs typeface="Calibri" pitchFamily="34" charset="0"/>
                  </a:rPr>
                  <a:t> </a:t>
                </a:r>
                <a:r>
                  <a:rPr lang="el-GR" sz="4000" b="1" dirty="0" smtClean="0">
                    <a:cs typeface="Calibri" pitchFamily="34" charset="0"/>
                  </a:rPr>
                  <a:t>∫ </a:t>
                </a:r>
                <a:r>
                  <a:rPr lang="en-US" sz="4000" b="1" dirty="0" smtClean="0">
                    <a:cs typeface="Calibri" pitchFamily="34" charset="0"/>
                  </a:rPr>
                  <a:t> </a:t>
                </a:r>
                <a:r>
                  <a:rPr lang="en-US" sz="2800" b="1" dirty="0" smtClean="0">
                    <a:cs typeface="Calibri" pitchFamily="34" charset="0"/>
                  </a:rPr>
                  <a:t>1</a:t>
                </a:r>
                <a:r>
                  <a:rPr lang="el-GR" sz="2800" b="1" baseline="-25000" dirty="0" smtClean="0">
                    <a:cs typeface="Calibri" pitchFamily="34" charset="0"/>
                  </a:rPr>
                  <a:t>ξ</a:t>
                </a:r>
                <a:r>
                  <a:rPr lang="en-US" sz="2000" b="1" baseline="-25000" dirty="0" smtClean="0">
                    <a:cs typeface="Calibri" pitchFamily="34" charset="0"/>
                  </a:rPr>
                  <a:t>●</a:t>
                </a:r>
                <a:r>
                  <a:rPr lang="en-US" sz="2800" b="1" baseline="-25000" dirty="0" smtClean="0">
                    <a:cs typeface="Calibri" pitchFamily="34" charset="0"/>
                  </a:rPr>
                  <a:t>(x-y)≥0</a:t>
                </a:r>
                <a:r>
                  <a:rPr lang="en-US" sz="2800" b="1" dirty="0" smtClean="0">
                    <a:cs typeface="Calibri" pitchFamily="34" charset="0"/>
                  </a:rPr>
                  <a:t> h(y) d</a:t>
                </a:r>
                <a:r>
                  <a:rPr lang="el-GR" sz="2800" b="1" dirty="0" smtClean="0">
                    <a:latin typeface="Times New Roman" pitchFamily="18" charset="0"/>
                    <a:cs typeface="Times New Roman" pitchFamily="18" charset="0"/>
                  </a:rPr>
                  <a:t>χ</a:t>
                </a:r>
                <a:r>
                  <a:rPr lang="en-US" sz="2800" b="1" dirty="0" smtClean="0">
                    <a:cs typeface="Calibri" pitchFamily="34" charset="0"/>
                  </a:rPr>
                  <a:t>(y)</a:t>
                </a:r>
                <a:r>
                  <a:rPr lang="en-US" sz="2800" b="1" dirty="0" smtClean="0"/>
                  <a:t> </a:t>
                </a:r>
                <a:endParaRPr lang="en-US" sz="2800" b="1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3124200" y="1905000"/>
                <a:ext cx="6383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baseline="-30000" dirty="0" smtClean="0">
                    <a:latin typeface="Arial Narrow" pitchFamily="34" charset="0"/>
                    <a:cs typeface="Times New Roman" pitchFamily="18" charset="0"/>
                  </a:rPr>
                  <a:t>B(</a:t>
                </a:r>
                <a:r>
                  <a:rPr lang="el-GR" sz="2400" b="1" baseline="-30000" dirty="0" smtClean="0"/>
                  <a:t>ε</a:t>
                </a:r>
                <a:r>
                  <a:rPr lang="en-US" sz="2400" b="1" baseline="-30000" dirty="0" smtClean="0">
                    <a:latin typeface="Arial Narrow" pitchFamily="34" charset="0"/>
                    <a:cs typeface="Times New Roman" pitchFamily="18" charset="0"/>
                  </a:rPr>
                  <a:t>,x)</a:t>
                </a:r>
                <a:endParaRPr lang="en-US" sz="2400" b="1" dirty="0"/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2620651" y="2085201"/>
              <a:ext cx="6559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baseline="-25000" dirty="0" smtClean="0">
                  <a:latin typeface="Calibri"/>
                  <a:cs typeface="Calibri"/>
                </a:rPr>
                <a:t> </a:t>
              </a:r>
              <a:r>
                <a:rPr lang="el-GR" b="1" baseline="-25000" dirty="0" smtClean="0">
                  <a:latin typeface="Calibri"/>
                  <a:cs typeface="Calibri"/>
                </a:rPr>
                <a:t>ε</a:t>
              </a:r>
              <a:r>
                <a:rPr lang="en-US" b="1" baseline="-25000" dirty="0" smtClean="0">
                  <a:latin typeface="Calibri"/>
                  <a:cs typeface="Calibri"/>
                </a:rPr>
                <a:t> → 0</a:t>
              </a:r>
              <a:r>
                <a:rPr lang="en-US" b="1" baseline="30000" dirty="0" smtClean="0">
                  <a:latin typeface="Calibri"/>
                  <a:cs typeface="Calibri"/>
                </a:rPr>
                <a:t>+</a:t>
              </a:r>
              <a:endParaRPr lang="en-US" b="1" baseline="300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15" grpId="0"/>
      <p:bldP spid="16" grpId="0"/>
      <p:bldP spid="19" grpId="0"/>
      <p:bldP spid="26" grpId="0" animBg="1"/>
      <p:bldP spid="40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1.gif"/>
          <p:cNvPicPr>
            <a:picLocks noChangeAspect="1"/>
          </p:cNvPicPr>
          <p:nvPr/>
        </p:nvPicPr>
        <p:blipFill>
          <a:blip r:embed="rId3" cstate="print">
            <a:lum bright="35000" contrast="-27000"/>
          </a:blip>
          <a:srcRect l="12203" t="1064" r="10726" b="31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960728" y="2514600"/>
            <a:ext cx="5354472" cy="1600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toward numerical analysis…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136" y="3471063"/>
            <a:ext cx="7553664" cy="280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97"/>
          <p:cNvGrpSpPr/>
          <p:nvPr/>
        </p:nvGrpSpPr>
        <p:grpSpPr>
          <a:xfrm>
            <a:off x="1295400" y="3714750"/>
            <a:ext cx="6781800" cy="2514600"/>
            <a:chOff x="1295400" y="3733800"/>
            <a:chExt cx="6781800" cy="2514600"/>
          </a:xfrm>
        </p:grpSpPr>
        <p:sp>
          <p:nvSpPr>
            <p:cNvPr id="33" name="Rectangle 32"/>
            <p:cNvSpPr/>
            <p:nvPr/>
          </p:nvSpPr>
          <p:spPr>
            <a:xfrm>
              <a:off x="2133600" y="4648200"/>
              <a:ext cx="381000" cy="1600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514600" y="4876800"/>
              <a:ext cx="1524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667000" y="5105400"/>
              <a:ext cx="1524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819400" y="5334000"/>
              <a:ext cx="304800" cy="914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124200" y="5105400"/>
              <a:ext cx="2286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352800" y="4876800"/>
              <a:ext cx="2286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581400" y="5105400"/>
              <a:ext cx="3048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981200" y="4876800"/>
              <a:ext cx="1524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828800" y="5105400"/>
              <a:ext cx="1524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752600" y="5334000"/>
              <a:ext cx="76200" cy="914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676400" y="5562600"/>
              <a:ext cx="762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24000" y="5791200"/>
              <a:ext cx="1524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295400" y="6019800"/>
              <a:ext cx="228600" cy="228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886200" y="4876800"/>
              <a:ext cx="762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962400" y="4419600"/>
              <a:ext cx="87086" cy="1828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038600" y="3962400"/>
              <a:ext cx="76200" cy="2286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114800" y="3733800"/>
              <a:ext cx="381000" cy="2514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495800" y="3962400"/>
              <a:ext cx="76200" cy="2286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572000" y="4191000"/>
              <a:ext cx="152400" cy="2057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724400" y="4419600"/>
              <a:ext cx="228600" cy="1828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953000" y="4191000"/>
              <a:ext cx="76200" cy="2057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029200" y="3962400"/>
              <a:ext cx="381000" cy="2286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410200" y="4191000"/>
              <a:ext cx="152400" cy="2057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562600" y="4419600"/>
              <a:ext cx="76200" cy="1828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638800" y="4878296"/>
              <a:ext cx="76200" cy="1370104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715000" y="5105400"/>
              <a:ext cx="762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791200" y="5334000"/>
              <a:ext cx="76200" cy="914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867400" y="5562600"/>
              <a:ext cx="3810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248400" y="5334000"/>
              <a:ext cx="76200" cy="914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324600" y="5105400"/>
              <a:ext cx="76200" cy="1143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400800" y="4876800"/>
              <a:ext cx="762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6477000" y="4648200"/>
              <a:ext cx="304800" cy="1600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781800" y="4876800"/>
              <a:ext cx="304800" cy="1371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7086600" y="4648200"/>
              <a:ext cx="152400" cy="1600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239000" y="4419600"/>
              <a:ext cx="76200" cy="1828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315200" y="4191000"/>
              <a:ext cx="76200" cy="2057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391400" y="3962400"/>
              <a:ext cx="228600" cy="22860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620000" y="4191000"/>
              <a:ext cx="76200" cy="20574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696200" y="4423724"/>
              <a:ext cx="76200" cy="1824676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772400" y="4892658"/>
              <a:ext cx="76200" cy="135574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7848600" y="5345071"/>
              <a:ext cx="76200" cy="903329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924800" y="5791200"/>
              <a:ext cx="76200" cy="457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8001000" y="6019800"/>
              <a:ext cx="76200" cy="228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Rounded Rectangle 70"/>
          <p:cNvSpPr/>
          <p:nvPr/>
        </p:nvSpPr>
        <p:spPr>
          <a:xfrm>
            <a:off x="762000" y="2416792"/>
            <a:ext cx="3581400" cy="76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4800600" y="2416792"/>
            <a:ext cx="3581400" cy="76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52" name="Rectangle 12"/>
          <p:cNvSpPr>
            <a:spLocks noChangeArrowheads="1"/>
          </p:cNvSpPr>
          <p:nvPr/>
        </p:nvSpPr>
        <p:spPr bwMode="auto">
          <a:xfrm>
            <a:off x="609600" y="1143000"/>
            <a:ext cx="830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 smtClean="0"/>
              <a:t>it’s helpful to have a well-defined integration theory for R-valued integrands:</a:t>
            </a:r>
            <a:endParaRPr lang="en-US" sz="20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609600" y="1504890"/>
            <a:ext cx="6662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Def(X) = R-valued functions whose graphs are “tame” (definable)</a:t>
            </a:r>
            <a:endParaRPr lang="en-US" sz="20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3487101" y="2069068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riemann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-sum definition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Rectangle 6"/>
          <p:cNvSpPr>
            <a:spLocks noChangeArrowheads="1"/>
          </p:cNvSpPr>
          <p:nvPr/>
        </p:nvSpPr>
        <p:spPr bwMode="auto">
          <a:xfrm>
            <a:off x="838200" y="2514600"/>
            <a:ext cx="34868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lim</a:t>
            </a:r>
            <a:r>
              <a:rPr lang="en-US" sz="2400" b="1" dirty="0" smtClean="0"/>
              <a:t> </a:t>
            </a:r>
            <a:r>
              <a:rPr lang="en-US" sz="2400" b="1" dirty="0" smtClean="0">
                <a:latin typeface="Arial Narrow" pitchFamily="34" charset="0"/>
              </a:rPr>
              <a:t>1/n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</a:t>
            </a:r>
            <a:r>
              <a:rPr lang="en-US" sz="2400" b="1" dirty="0" err="1" smtClean="0">
                <a:latin typeface="Arial Narrow" pitchFamily="34" charset="0"/>
              </a:rPr>
              <a:t>nh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</a:t>
            </a:r>
            <a:r>
              <a:rPr lang="en-US" sz="2400" b="1" dirty="0" smtClean="0">
                <a:latin typeface="Arial Narrow" pitchFamily="34" charset="0"/>
              </a:rPr>
              <a:t> 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endParaRPr lang="en-US" sz="2400" b="1" dirty="0"/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4818948" y="2514600"/>
            <a:ext cx="34868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Times New Roman"/>
                <a:cs typeface="Times New Roman"/>
                <a:sym typeface="Symbol"/>
              </a:rPr>
              <a:t>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lim</a:t>
            </a:r>
            <a:r>
              <a:rPr lang="en-US" sz="2400" b="1" dirty="0" smtClean="0"/>
              <a:t> </a:t>
            </a:r>
            <a:r>
              <a:rPr lang="en-US" sz="2400" b="1" dirty="0" smtClean="0">
                <a:latin typeface="Arial Narrow" pitchFamily="34" charset="0"/>
              </a:rPr>
              <a:t>1/n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400" b="1" dirty="0" err="1" smtClean="0">
                <a:latin typeface="Arial Narrow" pitchFamily="34" charset="0"/>
              </a:rPr>
              <a:t>nh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</a:t>
            </a:r>
            <a:r>
              <a:rPr lang="en-US" sz="2400" b="1" dirty="0" smtClean="0">
                <a:latin typeface="Arial Narrow" pitchFamily="34" charset="0"/>
              </a:rPr>
              <a:t> 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endParaRPr lang="en-US" sz="24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2590800" y="76200"/>
            <a:ext cx="70661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real-valued integrands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3" name="Group 145"/>
          <p:cNvGrpSpPr/>
          <p:nvPr/>
        </p:nvGrpSpPr>
        <p:grpSpPr>
          <a:xfrm>
            <a:off x="1259302" y="3909648"/>
            <a:ext cx="6864246" cy="2361162"/>
            <a:chOff x="1259302" y="3909848"/>
            <a:chExt cx="6864246" cy="2361162"/>
          </a:xfrm>
        </p:grpSpPr>
        <p:grpSp>
          <p:nvGrpSpPr>
            <p:cNvPr id="4" name="Group 146"/>
            <p:cNvGrpSpPr/>
            <p:nvPr/>
          </p:nvGrpSpPr>
          <p:grpSpPr>
            <a:xfrm>
              <a:off x="1524000" y="3937200"/>
              <a:ext cx="6477000" cy="2292150"/>
              <a:chOff x="1524000" y="3956250"/>
              <a:chExt cx="6477000" cy="2292150"/>
            </a:xfrm>
          </p:grpSpPr>
          <p:sp>
            <p:nvSpPr>
              <p:cNvPr id="192" name="Rectangle 191"/>
              <p:cNvSpPr/>
              <p:nvPr/>
            </p:nvSpPr>
            <p:spPr>
              <a:xfrm>
                <a:off x="2133600" y="4880810"/>
                <a:ext cx="381000" cy="136759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2514600" y="5094170"/>
                <a:ext cx="152400" cy="11542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 193"/>
              <p:cNvSpPr/>
              <p:nvPr/>
            </p:nvSpPr>
            <p:spPr>
              <a:xfrm>
                <a:off x="2667000" y="5348170"/>
                <a:ext cx="152400" cy="9002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 194"/>
              <p:cNvSpPr/>
              <p:nvPr/>
            </p:nvSpPr>
            <p:spPr>
              <a:xfrm>
                <a:off x="2819400" y="5551370"/>
                <a:ext cx="304800" cy="69703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 195"/>
              <p:cNvSpPr/>
              <p:nvPr/>
            </p:nvSpPr>
            <p:spPr>
              <a:xfrm>
                <a:off x="3124200" y="5332930"/>
                <a:ext cx="228600" cy="9154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/>
              <p:cNvSpPr/>
              <p:nvPr/>
            </p:nvSpPr>
            <p:spPr>
              <a:xfrm>
                <a:off x="3352800" y="5104330"/>
                <a:ext cx="228600" cy="11440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3581400" y="5327850"/>
                <a:ext cx="304800" cy="9205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 198"/>
              <p:cNvSpPr/>
              <p:nvPr/>
            </p:nvSpPr>
            <p:spPr>
              <a:xfrm>
                <a:off x="1981200" y="5099250"/>
                <a:ext cx="152400" cy="11491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199"/>
              <p:cNvSpPr/>
              <p:nvPr/>
            </p:nvSpPr>
            <p:spPr>
              <a:xfrm>
                <a:off x="1828800" y="5332930"/>
                <a:ext cx="152400" cy="9154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 200"/>
              <p:cNvSpPr/>
              <p:nvPr/>
            </p:nvSpPr>
            <p:spPr>
              <a:xfrm>
                <a:off x="1752600" y="5561530"/>
                <a:ext cx="76200" cy="6868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/>
              <p:cNvSpPr/>
              <p:nvPr/>
            </p:nvSpPr>
            <p:spPr>
              <a:xfrm>
                <a:off x="1676400" y="5795210"/>
                <a:ext cx="76200" cy="45319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 202"/>
              <p:cNvSpPr/>
              <p:nvPr/>
            </p:nvSpPr>
            <p:spPr>
              <a:xfrm>
                <a:off x="1524000" y="6018730"/>
                <a:ext cx="152400" cy="2296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ectangle 204"/>
              <p:cNvSpPr/>
              <p:nvPr/>
            </p:nvSpPr>
            <p:spPr>
              <a:xfrm>
                <a:off x="3886200" y="5104330"/>
                <a:ext cx="76200" cy="11440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 205"/>
              <p:cNvSpPr/>
              <p:nvPr/>
            </p:nvSpPr>
            <p:spPr>
              <a:xfrm>
                <a:off x="3962400" y="4880810"/>
                <a:ext cx="87086" cy="136759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4038600" y="4418530"/>
                <a:ext cx="76200" cy="18298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Rectangle 207"/>
              <p:cNvSpPr/>
              <p:nvPr/>
            </p:nvSpPr>
            <p:spPr>
              <a:xfrm>
                <a:off x="4114800" y="3956250"/>
                <a:ext cx="381000" cy="22921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Rectangle 208"/>
              <p:cNvSpPr/>
              <p:nvPr/>
            </p:nvSpPr>
            <p:spPr>
              <a:xfrm>
                <a:off x="4495800" y="4184850"/>
                <a:ext cx="76200" cy="20635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Rectangle 209"/>
              <p:cNvSpPr/>
              <p:nvPr/>
            </p:nvSpPr>
            <p:spPr>
              <a:xfrm>
                <a:off x="4572000" y="4418530"/>
                <a:ext cx="152400" cy="18298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4724400" y="4647130"/>
                <a:ext cx="228600" cy="160127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4953000" y="4413450"/>
                <a:ext cx="76200" cy="18349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Rectangle 212"/>
              <p:cNvSpPr/>
              <p:nvPr/>
            </p:nvSpPr>
            <p:spPr>
              <a:xfrm>
                <a:off x="5029200" y="4184850"/>
                <a:ext cx="381000" cy="20635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 213"/>
              <p:cNvSpPr/>
              <p:nvPr/>
            </p:nvSpPr>
            <p:spPr>
              <a:xfrm>
                <a:off x="5410200" y="4413450"/>
                <a:ext cx="157480" cy="18349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 214"/>
              <p:cNvSpPr/>
              <p:nvPr/>
            </p:nvSpPr>
            <p:spPr>
              <a:xfrm>
                <a:off x="5565392" y="4874883"/>
                <a:ext cx="73407" cy="1373516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5638800" y="5107717"/>
                <a:ext cx="76200" cy="1140682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/>
              <p:cNvSpPr/>
              <p:nvPr/>
            </p:nvSpPr>
            <p:spPr>
              <a:xfrm>
                <a:off x="5716197" y="5332082"/>
                <a:ext cx="79235" cy="916317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 217"/>
              <p:cNvSpPr/>
              <p:nvPr/>
            </p:nvSpPr>
            <p:spPr>
              <a:xfrm>
                <a:off x="5797582" y="5560682"/>
                <a:ext cx="69817" cy="687717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/>
              <p:cNvSpPr/>
              <p:nvPr/>
            </p:nvSpPr>
            <p:spPr>
              <a:xfrm>
                <a:off x="5867400" y="5780816"/>
                <a:ext cx="381000" cy="4675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Rectangle 219"/>
              <p:cNvSpPr/>
              <p:nvPr/>
            </p:nvSpPr>
            <p:spPr>
              <a:xfrm>
                <a:off x="6248400" y="5564916"/>
                <a:ext cx="76200" cy="6834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Rectangle 220"/>
              <p:cNvSpPr/>
              <p:nvPr/>
            </p:nvSpPr>
            <p:spPr>
              <a:xfrm>
                <a:off x="6324600" y="5327850"/>
                <a:ext cx="76200" cy="9205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Rectangle 221"/>
              <p:cNvSpPr/>
              <p:nvPr/>
            </p:nvSpPr>
            <p:spPr>
              <a:xfrm>
                <a:off x="6396567" y="5095016"/>
                <a:ext cx="80433" cy="11533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Rectangle 222"/>
              <p:cNvSpPr/>
              <p:nvPr/>
            </p:nvSpPr>
            <p:spPr>
              <a:xfrm>
                <a:off x="6477000" y="4874882"/>
                <a:ext cx="304800" cy="1373517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Rectangle 223"/>
              <p:cNvSpPr/>
              <p:nvPr/>
            </p:nvSpPr>
            <p:spPr>
              <a:xfrm>
                <a:off x="6781800" y="5111950"/>
                <a:ext cx="304800" cy="11364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7086600" y="4887582"/>
                <a:ext cx="152400" cy="1360817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/>
              <p:cNvSpPr/>
              <p:nvPr/>
            </p:nvSpPr>
            <p:spPr>
              <a:xfrm>
                <a:off x="7239000" y="4654750"/>
                <a:ext cx="76200" cy="15936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7315200" y="4426150"/>
                <a:ext cx="76200" cy="18222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Rectangle 227"/>
              <p:cNvSpPr/>
              <p:nvPr/>
            </p:nvSpPr>
            <p:spPr>
              <a:xfrm>
                <a:off x="7391400" y="4189082"/>
                <a:ext cx="228600" cy="2059317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Rectangle 228"/>
              <p:cNvSpPr/>
              <p:nvPr/>
            </p:nvSpPr>
            <p:spPr>
              <a:xfrm>
                <a:off x="7620000" y="4421916"/>
                <a:ext cx="76200" cy="18264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Rectangle 229"/>
              <p:cNvSpPr/>
              <p:nvPr/>
            </p:nvSpPr>
            <p:spPr>
              <a:xfrm>
                <a:off x="7696200" y="4883350"/>
                <a:ext cx="76200" cy="13650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 230"/>
              <p:cNvSpPr/>
              <p:nvPr/>
            </p:nvSpPr>
            <p:spPr>
              <a:xfrm>
                <a:off x="7772400" y="5340550"/>
                <a:ext cx="76200" cy="90785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 231"/>
              <p:cNvSpPr/>
              <p:nvPr/>
            </p:nvSpPr>
            <p:spPr>
              <a:xfrm>
                <a:off x="7848600" y="5793516"/>
                <a:ext cx="76200" cy="4548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Rectangle 232"/>
              <p:cNvSpPr/>
              <p:nvPr/>
            </p:nvSpPr>
            <p:spPr>
              <a:xfrm>
                <a:off x="7924800" y="6022116"/>
                <a:ext cx="76200" cy="226283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" name="Oval 147"/>
            <p:cNvSpPr/>
            <p:nvPr/>
          </p:nvSpPr>
          <p:spPr>
            <a:xfrm>
              <a:off x="4076700" y="390984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4000500" y="4374994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4457700" y="39157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4533900" y="41443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4991100" y="41443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5368089" y="41443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7353300" y="41443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7581900" y="41443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7658100" y="4365372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7277100" y="43729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5520489" y="436118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4914900" y="43729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4686300" y="43729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3924300" y="482657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5604711" y="482657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7196890" y="45974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5676900" y="5059181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7736301" y="4834121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7050501" y="4830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6745701" y="4830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6444912" y="4830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6360691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3842080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3541291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3316702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2626891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/>
            <p:cNvSpPr/>
            <p:nvPr/>
          </p:nvSpPr>
          <p:spPr>
            <a:xfrm>
              <a:off x="1945102" y="50546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2476500" y="4830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/>
            <p:cNvSpPr/>
            <p:nvPr/>
          </p:nvSpPr>
          <p:spPr>
            <a:xfrm>
              <a:off x="2095500" y="4830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3084091" y="527928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>
              <a:off x="2779291" y="527928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>
              <a:off x="1788691" y="527928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>
              <a:off x="5759112" y="527928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6284490" y="527928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/>
            <p:cNvSpPr/>
            <p:nvPr/>
          </p:nvSpPr>
          <p:spPr>
            <a:xfrm>
              <a:off x="7812501" y="5279772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6199818" y="551590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>
              <a:off x="5842002" y="551590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/>
            <p:cNvSpPr/>
            <p:nvPr/>
          </p:nvSpPr>
          <p:spPr>
            <a:xfrm>
              <a:off x="7884690" y="575253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/>
            <p:cNvSpPr/>
            <p:nvPr/>
          </p:nvSpPr>
          <p:spPr>
            <a:xfrm>
              <a:off x="7964901" y="5969098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1716502" y="55118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/>
            <p:cNvSpPr/>
            <p:nvPr/>
          </p:nvSpPr>
          <p:spPr>
            <a:xfrm>
              <a:off x="1636291" y="5740499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1483891" y="59731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>
              <a:off x="1259302" y="6194810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8047348" y="6189293"/>
              <a:ext cx="76200" cy="76200"/>
            </a:xfrm>
            <a:prstGeom prst="ellipse">
              <a:avLst/>
            </a:prstGeom>
            <a:solidFill>
              <a:srgbClr val="00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4" name="TextBox 143"/>
          <p:cNvSpPr txBox="1"/>
          <p:nvPr/>
        </p:nvSpPr>
        <p:spPr>
          <a:xfrm>
            <a:off x="4381100" y="257210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≠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3" name="Rounded Rectangle 142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0" grpId="0" animBg="1"/>
      <p:bldP spid="368652" grpId="0"/>
      <p:bldP spid="56" grpId="0"/>
      <p:bldP spid="67" grpId="0"/>
      <p:bldP spid="68" grpId="0"/>
      <p:bldP spid="69" grpId="0"/>
      <p:bldP spid="1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52400" y="1066800"/>
            <a:ext cx="9296400" cy="22098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Isosceles Triangle 72"/>
          <p:cNvSpPr/>
          <p:nvPr/>
        </p:nvSpPr>
        <p:spPr>
          <a:xfrm rot="1421019">
            <a:off x="6545847" y="1176968"/>
            <a:ext cx="1295400" cy="175260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ight Arrow 73"/>
          <p:cNvSpPr/>
          <p:nvPr/>
        </p:nvSpPr>
        <p:spPr>
          <a:xfrm>
            <a:off x="7924800" y="2057400"/>
            <a:ext cx="609600" cy="3048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1447800" y="1600200"/>
            <a:ext cx="5006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if h is affine on an open simplex </a:t>
            </a:r>
            <a:r>
              <a:rPr lang="el-GR" sz="2400" b="1" dirty="0" smtClean="0"/>
              <a:t>σ</a:t>
            </a:r>
            <a:r>
              <a:rPr lang="en-US" sz="2400" b="1" dirty="0" smtClean="0"/>
              <a:t>, then </a:t>
            </a:r>
            <a:endParaRPr lang="en-US" sz="2400" b="1" dirty="0"/>
          </a:p>
        </p:txBody>
      </p:sp>
      <p:sp>
        <p:nvSpPr>
          <p:cNvPr id="76" name="Rectangle 75"/>
          <p:cNvSpPr/>
          <p:nvPr/>
        </p:nvSpPr>
        <p:spPr>
          <a:xfrm>
            <a:off x="457200" y="2082225"/>
            <a:ext cx="26613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 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/>
              <a:t> =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</a:rPr>
              <a:t>(</a:t>
            </a:r>
            <a:r>
              <a:rPr lang="el-GR" sz="2400" b="1" dirty="0" smtClean="0"/>
              <a:t>σ</a:t>
            </a:r>
            <a:r>
              <a:rPr lang="en-US" sz="2400" b="1" dirty="0" smtClean="0">
                <a:latin typeface="Arial Narrow" pitchFamily="34" charset="0"/>
              </a:rPr>
              <a:t>) </a:t>
            </a:r>
            <a:r>
              <a:rPr lang="en-US" sz="2400" b="1" dirty="0" err="1" smtClean="0"/>
              <a:t>inf</a:t>
            </a:r>
            <a:r>
              <a:rPr lang="en-US" sz="2400" b="1" dirty="0" smtClean="0"/>
              <a:t> </a:t>
            </a:r>
            <a:r>
              <a:rPr lang="en-US" sz="2400" b="1" dirty="0" smtClean="0">
                <a:latin typeface="Arial Narrow" pitchFamily="34" charset="0"/>
              </a:rPr>
              <a:t>h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77" name="Rectangle 76"/>
          <p:cNvSpPr/>
          <p:nvPr/>
        </p:nvSpPr>
        <p:spPr>
          <a:xfrm>
            <a:off x="3429000" y="2082225"/>
            <a:ext cx="26613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Times New Roman"/>
                <a:cs typeface="Times New Roman"/>
                <a:sym typeface="Symbol"/>
              </a:rPr>
              <a:t>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/>
              <a:t>=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</a:rPr>
              <a:t>(</a:t>
            </a:r>
            <a:r>
              <a:rPr lang="el-GR" sz="2400" b="1" dirty="0" smtClean="0"/>
              <a:t>σ</a:t>
            </a:r>
            <a:r>
              <a:rPr lang="en-US" sz="2400" b="1" dirty="0" smtClean="0">
                <a:latin typeface="Arial Narrow" pitchFamily="34" charset="0"/>
              </a:rPr>
              <a:t>) </a:t>
            </a:r>
            <a:r>
              <a:rPr lang="en-US" sz="2400" b="1" dirty="0" smtClean="0"/>
              <a:t>sup </a:t>
            </a:r>
            <a:r>
              <a:rPr lang="en-US" sz="2400" b="1" dirty="0" smtClean="0">
                <a:latin typeface="Arial Narrow" pitchFamily="34" charset="0"/>
              </a:rPr>
              <a:t>h</a:t>
            </a:r>
            <a:endParaRPr lang="en-US" sz="2400" b="1" dirty="0"/>
          </a:p>
        </p:txBody>
      </p:sp>
      <p:cxnSp>
        <p:nvCxnSpPr>
          <p:cNvPr id="80" name="Straight Connector 79"/>
          <p:cNvCxnSpPr/>
          <p:nvPr/>
        </p:nvCxnSpPr>
        <p:spPr>
          <a:xfrm rot="5400000">
            <a:off x="7848600" y="2209006"/>
            <a:ext cx="19812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8075506" y="176426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Narrow" pitchFamily="34" charset="0"/>
              </a:rPr>
              <a:t>h</a:t>
            </a:r>
            <a:endParaRPr lang="en-US" sz="2000" b="1" dirty="0">
              <a:latin typeface="Arial Narrow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69544" y="1156648"/>
            <a:ext cx="1559256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lemma</a:t>
            </a:r>
            <a:endParaRPr lang="en-US" sz="2400" dirty="0"/>
          </a:p>
        </p:txBody>
      </p:sp>
      <p:sp>
        <p:nvSpPr>
          <p:cNvPr id="26" name="Rounded Rectangle 25"/>
          <p:cNvSpPr/>
          <p:nvPr/>
        </p:nvSpPr>
        <p:spPr>
          <a:xfrm>
            <a:off x="2590800" y="76200"/>
            <a:ext cx="70661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real-valued integrands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84736" y="3505200"/>
            <a:ext cx="2772487" cy="816352"/>
            <a:chOff x="484736" y="3911025"/>
            <a:chExt cx="2772487" cy="816352"/>
          </a:xfrm>
        </p:grpSpPr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533400" y="3911025"/>
              <a:ext cx="27238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 </a:t>
              </a:r>
              <a:r>
                <a:rPr lang="el-GR" sz="3600" b="1" dirty="0" smtClean="0">
                  <a:latin typeface="Times New Roman" pitchFamily="18" charset="0"/>
                  <a:cs typeface="Times New Roman" pitchFamily="18" charset="0"/>
                </a:rPr>
                <a:t>∫</a:t>
              </a:r>
              <a:r>
                <a:rPr lang="en-US" sz="2400" b="1" dirty="0" smtClean="0">
                  <a:latin typeface="Arial Narrow" pitchFamily="34" charset="0"/>
                </a:rPr>
                <a:t> x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</a:t>
              </a:r>
              <a:r>
                <a:rPr lang="en-US" sz="2400" b="1" dirty="0" smtClean="0">
                  <a:latin typeface="Arial Narrow" pitchFamily="34" charset="0"/>
                </a:rPr>
                <a:t>d</a:t>
              </a:r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 + </a:t>
              </a:r>
              <a:r>
                <a:rPr lang="el-GR" sz="3600" b="1" dirty="0" smtClean="0">
                  <a:latin typeface="Times New Roman" pitchFamily="18" charset="0"/>
                  <a:cs typeface="Times New Roman" pitchFamily="18" charset="0"/>
                </a:rPr>
                <a:t>∫</a:t>
              </a:r>
              <a:r>
                <a:rPr lang="en-US" sz="2400" b="1" dirty="0" smtClean="0">
                  <a:latin typeface="Arial Narrow" pitchFamily="34" charset="0"/>
                </a:rPr>
                <a:t> 1-x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</a:t>
              </a:r>
              <a:r>
                <a:rPr lang="en-US" sz="2400" b="1" dirty="0" smtClean="0">
                  <a:latin typeface="Arial Narrow" pitchFamily="34" charset="0"/>
                </a:rPr>
                <a:t>d</a:t>
              </a:r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 </a:t>
              </a:r>
              <a:endParaRPr lang="en-US" sz="2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4736" y="4419600"/>
              <a:ext cx="4892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(0,1)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98172" y="4419600"/>
              <a:ext cx="4892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(0,1)</a:t>
              </a:r>
              <a:endParaRPr lang="en-US" b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200400" y="3668643"/>
            <a:ext cx="332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=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81400" y="3668643"/>
            <a:ext cx="75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0 + 0</a:t>
            </a:r>
            <a:endParaRPr lang="en-US" sz="2400" b="1" dirty="0"/>
          </a:p>
        </p:txBody>
      </p:sp>
      <p:grpSp>
        <p:nvGrpSpPr>
          <p:cNvPr id="3" name="Group 17"/>
          <p:cNvGrpSpPr/>
          <p:nvPr/>
        </p:nvGrpSpPr>
        <p:grpSpPr>
          <a:xfrm>
            <a:off x="1905000" y="4242375"/>
            <a:ext cx="1284850" cy="816352"/>
            <a:chOff x="446314" y="3911025"/>
            <a:chExt cx="1284850" cy="816352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533400" y="3911025"/>
              <a:ext cx="119776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600" b="1" dirty="0" smtClean="0">
                  <a:latin typeface="Times New Roman" pitchFamily="18" charset="0"/>
                  <a:cs typeface="Times New Roman" pitchFamily="18" charset="0"/>
                </a:rPr>
                <a:t>∫</a:t>
              </a:r>
              <a:r>
                <a:rPr lang="en-US" sz="2400" b="1" dirty="0" smtClean="0">
                  <a:latin typeface="Arial Narrow" pitchFamily="34" charset="0"/>
                </a:rPr>
                <a:t> 1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</a:t>
              </a:r>
              <a:r>
                <a:rPr lang="en-US" sz="2400" b="1" dirty="0" smtClean="0">
                  <a:latin typeface="Arial Narrow" pitchFamily="34" charset="0"/>
                </a:rPr>
                <a:t>d</a:t>
              </a:r>
              <a:r>
                <a:rPr lang="el-GR" sz="24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4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 </a:t>
              </a:r>
              <a:endParaRPr lang="en-US" sz="24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6314" y="4419600"/>
              <a:ext cx="4892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(0,1)</a:t>
              </a:r>
              <a:endParaRPr lang="en-US" b="1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200400" y="438389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=   –1</a:t>
            </a:r>
            <a:endParaRPr lang="en-US" sz="2400" b="1" dirty="0"/>
          </a:p>
        </p:txBody>
      </p:sp>
      <p:sp>
        <p:nvSpPr>
          <p:cNvPr id="27" name="Right Arrow 26"/>
          <p:cNvSpPr/>
          <p:nvPr/>
        </p:nvSpPr>
        <p:spPr>
          <a:xfrm>
            <a:off x="5334000" y="4038600"/>
            <a:ext cx="978408" cy="48463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6553200" y="3733800"/>
            <a:ext cx="22637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  nonlinear</a:t>
            </a:r>
            <a:endParaRPr lang="en-US" sz="2400" b="1" dirty="0"/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7010400" y="4343400"/>
            <a:ext cx="1447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fubini</a:t>
            </a:r>
            <a:r>
              <a:rPr lang="en-US" sz="2400" b="1" dirty="0" smtClean="0"/>
              <a:t> fails</a:t>
            </a:r>
            <a:endParaRPr lang="en-US" sz="2400" b="1" dirty="0"/>
          </a:p>
        </p:txBody>
      </p:sp>
      <p:sp>
        <p:nvSpPr>
          <p:cNvPr id="30" name="Rounded Rectangle 29"/>
          <p:cNvSpPr/>
          <p:nvPr/>
        </p:nvSpPr>
        <p:spPr>
          <a:xfrm>
            <a:off x="152400" y="5105400"/>
            <a:ext cx="9296400" cy="1219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269544" y="5195248"/>
            <a:ext cx="1559256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however…</a:t>
            </a:r>
            <a:endParaRPr lang="en-US" sz="2400" dirty="0"/>
          </a:p>
        </p:txBody>
      </p:sp>
      <p:sp>
        <p:nvSpPr>
          <p:cNvPr id="31" name="Rounded Rectangle 30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417076" y="5562600"/>
            <a:ext cx="5796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there is a strong connection to </a:t>
            </a:r>
            <a:r>
              <a:rPr lang="en-US" sz="2400" b="1" dirty="0" err="1" smtClean="0"/>
              <a:t>morse</a:t>
            </a:r>
            <a:r>
              <a:rPr lang="en-US" sz="2400" b="1" dirty="0" smtClean="0"/>
              <a:t> theory…</a:t>
            </a:r>
            <a:endParaRPr lang="en-US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3" grpId="0" animBg="1"/>
      <p:bldP spid="74" grpId="0" animBg="1"/>
      <p:bldP spid="75" grpId="0"/>
      <p:bldP spid="76" grpId="0"/>
      <p:bldP spid="77" grpId="0"/>
      <p:bldP spid="81" grpId="0"/>
      <p:bldP spid="24" grpId="0" animBg="1"/>
      <p:bldP spid="15" grpId="0"/>
      <p:bldP spid="17" grpId="0"/>
      <p:bldP spid="22" grpId="0"/>
      <p:bldP spid="27" grpId="0" animBg="1"/>
      <p:bldP spid="28" grpId="0"/>
      <p:bldP spid="29" grpId="0"/>
      <p:bldP spid="30" grpId="0" animBg="1"/>
      <p:bldP spid="38" grpId="0" animBg="1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/>
          <p:cNvSpPr/>
          <p:nvPr/>
        </p:nvSpPr>
        <p:spPr>
          <a:xfrm>
            <a:off x="152400" y="1143000"/>
            <a:ext cx="8915400" cy="2819400"/>
          </a:xfrm>
          <a:prstGeom prst="roundRect">
            <a:avLst/>
          </a:prstGeom>
          <a:solidFill>
            <a:schemeClr val="tx2">
              <a:lumMod val="20000"/>
              <a:lumOff val="80000"/>
              <a:alpha val="2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381000" y="1163636"/>
            <a:ext cx="8731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intuition:  </a:t>
            </a:r>
            <a:r>
              <a:rPr lang="en-US" sz="2400" b="1" dirty="0" smtClean="0"/>
              <a:t>the two measures correspond to the stratified </a:t>
            </a:r>
            <a:r>
              <a:rPr lang="en-US" sz="2400" b="1" dirty="0" err="1" smtClean="0"/>
              <a:t>morse</a:t>
            </a:r>
            <a:r>
              <a:rPr lang="en-US" sz="2400" b="1" dirty="0" smtClean="0"/>
              <a:t> indices </a:t>
            </a:r>
          </a:p>
          <a:p>
            <a:r>
              <a:rPr lang="en-US" sz="2400" b="1" dirty="0" smtClean="0"/>
              <a:t>of the graph of h:X→R with respect to two graph axis directions…</a:t>
            </a:r>
            <a:endParaRPr lang="en-US" sz="2400" b="1" dirty="0"/>
          </a:p>
        </p:txBody>
      </p:sp>
      <p:sp>
        <p:nvSpPr>
          <p:cNvPr id="69" name="Rounded Rectangle 68"/>
          <p:cNvSpPr/>
          <p:nvPr/>
        </p:nvSpPr>
        <p:spPr>
          <a:xfrm>
            <a:off x="138752" y="4343400"/>
            <a:ext cx="8915400" cy="14478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26"/>
          <p:cNvSpPr>
            <a:spLocks noChangeArrowheads="1"/>
          </p:cNvSpPr>
          <p:nvPr/>
        </p:nvSpPr>
        <p:spPr bwMode="auto">
          <a:xfrm>
            <a:off x="838200" y="4968875"/>
            <a:ext cx="36503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>
                <a:latin typeface="Arial Narrow" pitchFamily="34" charset="0"/>
              </a:rPr>
              <a:t> h </a:t>
            </a:r>
            <a:r>
              <a:rPr lang="en-US" sz="28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800" b="1" dirty="0" smtClean="0">
                <a:latin typeface="Arial Narrow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=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latin typeface="Arial Narrow" pitchFamily="34" charset="0"/>
              </a:rPr>
              <a:t> h </a:t>
            </a:r>
            <a:r>
              <a:rPr lang="en-US" sz="2800" b="1" dirty="0" err="1" smtClean="0">
                <a:cs typeface="Times New Roman" pitchFamily="18" charset="0"/>
              </a:rPr>
              <a:t>Ind</a:t>
            </a:r>
            <a:r>
              <a:rPr lang="el-GR" sz="2800" b="1" baseline="-25000" dirty="0" smtClean="0"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2800" b="1" dirty="0" smtClean="0">
                <a:latin typeface="Arial Narrow" pitchFamily="34" charset="0"/>
              </a:rPr>
              <a:t>(h)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396256" y="4364036"/>
            <a:ext cx="4499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theorem: [BG] </a:t>
            </a:r>
            <a:r>
              <a:rPr lang="en-US" sz="2400" b="1" dirty="0" smtClean="0"/>
              <a:t>for h in Def(X)</a:t>
            </a:r>
            <a:r>
              <a:rPr lang="en-US" sz="2400" b="1" dirty="0" smtClean="0">
                <a:latin typeface="Arial Narrow" pitchFamily="34" charset="0"/>
              </a:rPr>
              <a:t> ∩ C(X)</a:t>
            </a:r>
            <a:endParaRPr lang="en-US" sz="2400" b="1" dirty="0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4696260" y="4968875"/>
            <a:ext cx="36503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>
                <a:latin typeface="Arial Narrow" pitchFamily="34" charset="0"/>
              </a:rPr>
              <a:t> h </a:t>
            </a:r>
            <a:r>
              <a:rPr lang="en-US" sz="28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800" b="1" dirty="0" smtClean="0">
                <a:latin typeface="Arial Narrow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/>
                <a:cs typeface="Times New Roman"/>
                <a:sym typeface="Symbol"/>
              </a:rPr>
              <a:t>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=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latin typeface="Arial Narrow" pitchFamily="34" charset="0"/>
              </a:rPr>
              <a:t> h </a:t>
            </a:r>
            <a:r>
              <a:rPr lang="en-US" sz="2800" b="1" dirty="0" err="1" smtClean="0">
                <a:cs typeface="Times New Roman" pitchFamily="18" charset="0"/>
              </a:rPr>
              <a:t>Ind</a:t>
            </a:r>
            <a:r>
              <a:rPr lang="el-GR" sz="2800" b="1" baseline="-25000" dirty="0" smtClean="0">
                <a:latin typeface="Times New Roman" pitchFamily="18" charset="0"/>
                <a:cs typeface="Times New Roman" pitchFamily="18" charset="0"/>
              </a:rPr>
              <a:t>↓</a:t>
            </a:r>
            <a:r>
              <a:rPr lang="en-US" sz="2800" b="1" dirty="0" smtClean="0">
                <a:latin typeface="Arial Narrow" pitchFamily="34" charset="0"/>
              </a:rPr>
              <a:t>(h)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90800" y="76200"/>
            <a:ext cx="70661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alibri" pitchFamily="34" charset="0"/>
              </a:rPr>
              <a:t>morse</a:t>
            </a:r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 interpretation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2438400" y="1991380"/>
            <a:ext cx="3802644" cy="523220"/>
            <a:chOff x="2590800" y="1991380"/>
            <a:chExt cx="3802644" cy="523220"/>
          </a:xfrm>
        </p:grpSpPr>
        <p:sp>
          <p:nvSpPr>
            <p:cNvPr id="46" name="Rectangle 26"/>
            <p:cNvSpPr>
              <a:spLocks noChangeArrowheads="1"/>
            </p:cNvSpPr>
            <p:nvPr/>
          </p:nvSpPr>
          <p:spPr bwMode="auto">
            <a:xfrm>
              <a:off x="2590800" y="1991380"/>
              <a:ext cx="380264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cs typeface="Times New Roman" pitchFamily="18" charset="0"/>
                </a:rPr>
                <a:t>Ind</a:t>
              </a:r>
              <a:r>
                <a:rPr lang="el-GR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↑</a:t>
              </a:r>
              <a:r>
                <a:rPr lang="en-US" sz="2800" b="1" dirty="0" smtClean="0">
                  <a:solidFill>
                    <a:srgbClr val="FF0000"/>
                  </a:solidFill>
                  <a:cs typeface="Times New Roman" pitchFamily="18" charset="0"/>
                </a:rPr>
                <a:t> , </a:t>
              </a:r>
              <a:r>
                <a:rPr lang="en-US" sz="2800" b="1" dirty="0" err="1" smtClean="0">
                  <a:solidFill>
                    <a:srgbClr val="FF0000"/>
                  </a:solidFill>
                  <a:cs typeface="Times New Roman" pitchFamily="18" charset="0"/>
                </a:rPr>
                <a:t>Ind</a:t>
              </a:r>
              <a:r>
                <a:rPr lang="el-GR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↓ </a:t>
              </a:r>
              <a:r>
                <a:rPr lang="en-US" sz="2800" b="1" dirty="0" smtClean="0">
                  <a:solidFill>
                    <a:srgbClr val="FF0000"/>
                  </a:solidFill>
                  <a:cs typeface="Times New Roman" pitchFamily="18" charset="0"/>
                </a:rPr>
                <a:t>: Def(X)→CF(X)</a:t>
              </a:r>
              <a:endParaRPr lang="en-US" b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967662" y="2081464"/>
              <a:ext cx="204538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3"/>
          <p:cNvGrpSpPr/>
          <p:nvPr/>
        </p:nvGrpSpPr>
        <p:grpSpPr>
          <a:xfrm>
            <a:off x="1524000" y="2542401"/>
            <a:ext cx="5793574" cy="657999"/>
            <a:chOff x="1676400" y="2542401"/>
            <a:chExt cx="5793574" cy="657999"/>
          </a:xfrm>
        </p:grpSpPr>
        <p:grpSp>
          <p:nvGrpSpPr>
            <p:cNvPr id="4" name="Group 43"/>
            <p:cNvGrpSpPr/>
            <p:nvPr/>
          </p:nvGrpSpPr>
          <p:grpSpPr>
            <a:xfrm>
              <a:off x="1676400" y="2542401"/>
              <a:ext cx="5793574" cy="657999"/>
              <a:chOff x="990600" y="2743200"/>
              <a:chExt cx="5793574" cy="657999"/>
            </a:xfrm>
          </p:grpSpPr>
          <p:sp>
            <p:nvSpPr>
              <p:cNvPr id="42" name="Rectangle 26"/>
              <p:cNvSpPr>
                <a:spLocks noChangeArrowheads="1"/>
              </p:cNvSpPr>
              <p:nvPr/>
            </p:nvSpPr>
            <p:spPr bwMode="auto">
              <a:xfrm>
                <a:off x="990600" y="2743200"/>
                <a:ext cx="579357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800" b="1" dirty="0" err="1" smtClean="0">
                    <a:cs typeface="Times New Roman" pitchFamily="18" charset="0"/>
                  </a:rPr>
                  <a:t>Ind</a:t>
                </a:r>
                <a:r>
                  <a:rPr lang="el-GR" sz="2800" b="1" baseline="-25000" dirty="0" smtClean="0">
                    <a:latin typeface="Times New Roman" pitchFamily="18" charset="0"/>
                    <a:cs typeface="Times New Roman" pitchFamily="18" charset="0"/>
                  </a:rPr>
                  <a:t>↑</a:t>
                </a:r>
                <a:r>
                  <a:rPr lang="en-US" sz="2800" b="1" dirty="0" smtClean="0">
                    <a:latin typeface="Arial Narrow" pitchFamily="34" charset="0"/>
                  </a:rPr>
                  <a:t>(h)(x) = </a:t>
                </a:r>
                <a:r>
                  <a:rPr lang="en-US" sz="2800" b="1" dirty="0" err="1" smtClean="0">
                    <a:latin typeface="Arial Narrow" pitchFamily="34" charset="0"/>
                  </a:rPr>
                  <a:t>lim</a:t>
                </a:r>
                <a:r>
                  <a:rPr lang="en-US" sz="2800" b="1" dirty="0" smtClean="0">
                    <a:latin typeface="Arial Narrow" pitchFamily="34" charset="0"/>
                  </a:rPr>
                  <a:t>   </a:t>
                </a:r>
                <a:r>
                  <a:rPr lang="el-GR" sz="3200" b="1" dirty="0" smtClean="0">
                    <a:latin typeface="Times New Roman" pitchFamily="18" charset="0"/>
                    <a:cs typeface="Times New Roman" pitchFamily="18" charset="0"/>
                  </a:rPr>
                  <a:t>χ</a:t>
                </a:r>
                <a:r>
                  <a:rPr lang="en-US" sz="3200" b="1" dirty="0" smtClean="0">
                    <a:latin typeface="Arial Narrow" pitchFamily="34" charset="0"/>
                  </a:rPr>
                  <a:t>(</a:t>
                </a:r>
                <a:r>
                  <a:rPr lang="en-US" sz="2800" b="1" dirty="0" smtClean="0">
                    <a:latin typeface="Arial Narrow" pitchFamily="34" charset="0"/>
                  </a:rPr>
                  <a:t>B</a:t>
                </a:r>
                <a:r>
                  <a:rPr lang="el-GR" sz="2800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Arial Narrow" pitchFamily="34" charset="0"/>
                  </a:rPr>
                  <a:t>(x) ∩ {h&lt;h(x) + </a:t>
                </a:r>
                <a:r>
                  <a:rPr lang="el-GR" sz="2800" b="1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Calibri"/>
                    <a:cs typeface="Calibri"/>
                  </a:rPr>
                  <a:t>’</a:t>
                </a:r>
                <a:r>
                  <a:rPr lang="en-US" sz="2800" b="1" dirty="0" smtClean="0">
                    <a:latin typeface="Arial Narrow" pitchFamily="34" charset="0"/>
                  </a:rPr>
                  <a:t>}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Arial Narrow" pitchFamily="34" charset="0"/>
                  </a:rPr>
                  <a:t>)</a:t>
                </a:r>
                <a:r>
                  <a:rPr lang="en-US" sz="2800" b="1" dirty="0" smtClean="0">
                    <a:latin typeface="Arial Narrow" pitchFamily="34" charset="0"/>
                  </a:rPr>
                  <a:t> </a:t>
                </a:r>
                <a:endParaRPr lang="en-US" sz="2800" b="1" dirty="0">
                  <a:latin typeface="Arial Narrow" pitchFamily="34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357759" y="3124200"/>
                <a:ext cx="91884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’&lt;&lt;</a:t>
                </a:r>
                <a:r>
                  <a:rPr lang="el-GR" b="1" baseline="-25000" dirty="0" smtClean="0">
                    <a:latin typeface="Calibri"/>
                    <a:cs typeface="Calibri"/>
                  </a:rPr>
                  <a:t> 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 → 0</a:t>
                </a:r>
                <a:r>
                  <a:rPr lang="en-US" b="1" baseline="30000" dirty="0" smtClean="0">
                    <a:latin typeface="Calibri"/>
                    <a:cs typeface="Calibri"/>
                  </a:rPr>
                  <a:t>+</a:t>
                </a:r>
                <a:endParaRPr lang="en-US" b="1" baseline="30000" dirty="0"/>
              </a:p>
            </p:txBody>
          </p:sp>
        </p:grpSp>
        <p:cxnSp>
          <p:nvCxnSpPr>
            <p:cNvPr id="20" name="Straight Connector 19"/>
            <p:cNvCxnSpPr/>
            <p:nvPr/>
          </p:nvCxnSpPr>
          <p:spPr>
            <a:xfrm>
              <a:off x="4239128" y="2667000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4"/>
          <p:cNvGrpSpPr/>
          <p:nvPr/>
        </p:nvGrpSpPr>
        <p:grpSpPr>
          <a:xfrm>
            <a:off x="1524000" y="3152001"/>
            <a:ext cx="5785558" cy="657999"/>
            <a:chOff x="1676400" y="3152001"/>
            <a:chExt cx="5785558" cy="657999"/>
          </a:xfrm>
        </p:grpSpPr>
        <p:grpSp>
          <p:nvGrpSpPr>
            <p:cNvPr id="6" name="Group 44"/>
            <p:cNvGrpSpPr/>
            <p:nvPr/>
          </p:nvGrpSpPr>
          <p:grpSpPr>
            <a:xfrm>
              <a:off x="1676400" y="3152001"/>
              <a:ext cx="5785558" cy="657999"/>
              <a:chOff x="990600" y="2743200"/>
              <a:chExt cx="5785558" cy="657999"/>
            </a:xfrm>
          </p:grpSpPr>
          <p:sp>
            <p:nvSpPr>
              <p:cNvPr id="47" name="Rectangle 26"/>
              <p:cNvSpPr>
                <a:spLocks noChangeArrowheads="1"/>
              </p:cNvSpPr>
              <p:nvPr/>
            </p:nvSpPr>
            <p:spPr bwMode="auto">
              <a:xfrm>
                <a:off x="990600" y="2743200"/>
                <a:ext cx="5785558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800" b="1" dirty="0" err="1" smtClean="0">
                    <a:cs typeface="Times New Roman" pitchFamily="18" charset="0"/>
                  </a:rPr>
                  <a:t>Ind</a:t>
                </a:r>
                <a:r>
                  <a:rPr lang="el-GR" sz="2800" b="1" baseline="-25000" dirty="0" smtClean="0">
                    <a:latin typeface="Times New Roman" pitchFamily="18" charset="0"/>
                    <a:cs typeface="Times New Roman" pitchFamily="18" charset="0"/>
                  </a:rPr>
                  <a:t>↓</a:t>
                </a:r>
                <a:r>
                  <a:rPr lang="en-US" sz="2800" b="1" dirty="0" smtClean="0">
                    <a:latin typeface="Arial Narrow" pitchFamily="34" charset="0"/>
                  </a:rPr>
                  <a:t>(h)(x) = </a:t>
                </a:r>
                <a:r>
                  <a:rPr lang="en-US" sz="2800" b="1" dirty="0" err="1" smtClean="0">
                    <a:latin typeface="Arial Narrow" pitchFamily="34" charset="0"/>
                  </a:rPr>
                  <a:t>lim</a:t>
                </a:r>
                <a:r>
                  <a:rPr lang="en-US" sz="2800" b="1" dirty="0" smtClean="0">
                    <a:latin typeface="Arial Narrow" pitchFamily="34" charset="0"/>
                  </a:rPr>
                  <a:t>   </a:t>
                </a:r>
                <a:r>
                  <a:rPr lang="el-GR" sz="3200" b="1" dirty="0" smtClean="0">
                    <a:latin typeface="Times New Roman" pitchFamily="18" charset="0"/>
                    <a:cs typeface="Times New Roman" pitchFamily="18" charset="0"/>
                  </a:rPr>
                  <a:t>χ</a:t>
                </a:r>
                <a:r>
                  <a:rPr lang="en-US" sz="3200" b="1" dirty="0" smtClean="0">
                    <a:latin typeface="Arial Narrow" pitchFamily="34" charset="0"/>
                  </a:rPr>
                  <a:t>(</a:t>
                </a:r>
                <a:r>
                  <a:rPr lang="en-US" sz="2800" b="1" dirty="0" smtClean="0">
                    <a:latin typeface="Arial Narrow" pitchFamily="34" charset="0"/>
                  </a:rPr>
                  <a:t>B</a:t>
                </a:r>
                <a:r>
                  <a:rPr lang="el-GR" sz="2800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Arial Narrow" pitchFamily="34" charset="0"/>
                  </a:rPr>
                  <a:t>(x) ∩ {h&gt;h(x) – </a:t>
                </a:r>
                <a:r>
                  <a:rPr lang="el-GR" sz="2800" b="1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Calibri"/>
                    <a:cs typeface="Calibri"/>
                  </a:rPr>
                  <a:t>’</a:t>
                </a:r>
                <a:r>
                  <a:rPr lang="en-US" sz="2800" b="1" dirty="0" smtClean="0">
                    <a:latin typeface="Arial Narrow" pitchFamily="34" charset="0"/>
                  </a:rPr>
                  <a:t>}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Arial Narrow" pitchFamily="34" charset="0"/>
                  </a:rPr>
                  <a:t>)</a:t>
                </a:r>
                <a:r>
                  <a:rPr lang="en-US" sz="2800" b="1" dirty="0" smtClean="0">
                    <a:latin typeface="Arial Narrow" pitchFamily="34" charset="0"/>
                  </a:rPr>
                  <a:t> </a:t>
                </a:r>
                <a:endParaRPr lang="en-US" sz="2800" b="1" dirty="0">
                  <a:latin typeface="Arial Narrow" pitchFamily="34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357759" y="3124200"/>
                <a:ext cx="91884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’&lt;&lt;</a:t>
                </a:r>
                <a:r>
                  <a:rPr lang="el-GR" b="1" baseline="-25000" dirty="0" smtClean="0">
                    <a:latin typeface="Calibri"/>
                    <a:cs typeface="Calibri"/>
                  </a:rPr>
                  <a:t> 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 → 0</a:t>
                </a:r>
                <a:r>
                  <a:rPr lang="en-US" b="1" baseline="30000" dirty="0" smtClean="0">
                    <a:latin typeface="Calibri"/>
                    <a:cs typeface="Calibri"/>
                  </a:rPr>
                  <a:t>+</a:t>
                </a:r>
                <a:endParaRPr lang="en-US" b="1" baseline="30000" dirty="0"/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>
              <a:off x="4239128" y="3288632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22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62" grpId="0"/>
      <p:bldP spid="69" grpId="0" animBg="1"/>
      <p:bldP spid="71" grpId="0"/>
      <p:bldP spid="81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381000" y="1163636"/>
            <a:ext cx="8731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intuition:  </a:t>
            </a:r>
            <a:r>
              <a:rPr lang="en-US" sz="2400" b="1" dirty="0" smtClean="0"/>
              <a:t>the two measures correspond to the stratified </a:t>
            </a:r>
            <a:r>
              <a:rPr lang="en-US" sz="2400" b="1" dirty="0" err="1" smtClean="0"/>
              <a:t>morse</a:t>
            </a:r>
            <a:r>
              <a:rPr lang="en-US" sz="2400" b="1" dirty="0" smtClean="0"/>
              <a:t> indices </a:t>
            </a:r>
          </a:p>
          <a:p>
            <a:r>
              <a:rPr lang="en-US" sz="2400" b="1" dirty="0" smtClean="0"/>
              <a:t>of h or -h</a:t>
            </a:r>
            <a:endParaRPr lang="en-US" sz="2400" b="1" dirty="0"/>
          </a:p>
        </p:txBody>
      </p:sp>
      <p:sp>
        <p:nvSpPr>
          <p:cNvPr id="69" name="Rounded Rectangle 68"/>
          <p:cNvSpPr/>
          <p:nvPr/>
        </p:nvSpPr>
        <p:spPr>
          <a:xfrm>
            <a:off x="138752" y="3782199"/>
            <a:ext cx="8915400" cy="14478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26"/>
          <p:cNvSpPr>
            <a:spLocks noChangeArrowheads="1"/>
          </p:cNvSpPr>
          <p:nvPr/>
        </p:nvSpPr>
        <p:spPr bwMode="auto">
          <a:xfrm>
            <a:off x="457200" y="4407674"/>
            <a:ext cx="39966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>
                <a:latin typeface="Arial Narrow" pitchFamily="34" charset="0"/>
              </a:rPr>
              <a:t> h </a:t>
            </a:r>
            <a:r>
              <a:rPr lang="en-US" sz="28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800" b="1" dirty="0" smtClean="0">
                <a:latin typeface="Arial Narrow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=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latin typeface="Arial Narrow" pitchFamily="34" charset="0"/>
              </a:rPr>
              <a:t> h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cs typeface="Times New Roman" pitchFamily="18" charset="0"/>
              </a:rPr>
              <a:t>LMDI(-h)</a:t>
            </a:r>
            <a:r>
              <a:rPr lang="en-US" sz="2800" b="1" dirty="0" smtClean="0">
                <a:latin typeface="Arial Narrow" pitchFamily="34" charset="0"/>
              </a:rPr>
              <a:t>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396256" y="3802835"/>
            <a:ext cx="4499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theorem: [BG] </a:t>
            </a:r>
            <a:r>
              <a:rPr lang="en-US" sz="2400" b="1" dirty="0" smtClean="0"/>
              <a:t>for h in Def(X)</a:t>
            </a:r>
            <a:r>
              <a:rPr lang="en-US" sz="2400" b="1" dirty="0" smtClean="0">
                <a:latin typeface="Arial Narrow" pitchFamily="34" charset="0"/>
              </a:rPr>
              <a:t> ∩ C(X)</a:t>
            </a:r>
            <a:endParaRPr lang="en-US" sz="2400" b="1" dirty="0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4876800" y="4407674"/>
            <a:ext cx="3898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40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>
                <a:latin typeface="Arial Narrow" pitchFamily="34" charset="0"/>
              </a:rPr>
              <a:t> h </a:t>
            </a:r>
            <a:r>
              <a:rPr lang="en-US" sz="28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800" b="1" dirty="0" smtClean="0">
                <a:latin typeface="Arial Narrow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/>
                <a:cs typeface="Times New Roman"/>
                <a:sym typeface="Symbol"/>
              </a:rPr>
              <a:t>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=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latin typeface="Arial Narrow" pitchFamily="34" charset="0"/>
              </a:rPr>
              <a:t> h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cs typeface="Times New Roman" pitchFamily="18" charset="0"/>
              </a:rPr>
              <a:t>LMDI(</a:t>
            </a:r>
            <a:r>
              <a:rPr lang="en-US" sz="2800" b="1" dirty="0" smtClean="0">
                <a:latin typeface="Arial Narrow" pitchFamily="34" charset="0"/>
              </a:rPr>
              <a:t>h) 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90800" y="76200"/>
            <a:ext cx="70661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alibri" pitchFamily="34" charset="0"/>
              </a:rPr>
              <a:t>morse</a:t>
            </a:r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 interpretation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2438400" y="1991380"/>
            <a:ext cx="3155031" cy="523220"/>
            <a:chOff x="2590800" y="1991380"/>
            <a:chExt cx="3155031" cy="523220"/>
          </a:xfrm>
        </p:grpSpPr>
        <p:sp>
          <p:nvSpPr>
            <p:cNvPr id="46" name="Rectangle 26"/>
            <p:cNvSpPr>
              <a:spLocks noChangeArrowheads="1"/>
            </p:cNvSpPr>
            <p:nvPr/>
          </p:nvSpPr>
          <p:spPr bwMode="auto">
            <a:xfrm>
              <a:off x="2590800" y="1991380"/>
              <a:ext cx="31550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cs typeface="Times New Roman" pitchFamily="18" charset="0"/>
                </a:rPr>
                <a:t>LMDI</a:t>
              </a:r>
              <a:r>
                <a:rPr lang="el-GR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cs typeface="Times New Roman" pitchFamily="18" charset="0"/>
                </a:rPr>
                <a:t>: Def(X)→CF(X)</a:t>
              </a:r>
              <a:endParaRPr lang="en-US" b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358062" y="2081464"/>
              <a:ext cx="204538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4"/>
          <p:cNvGrpSpPr/>
          <p:nvPr/>
        </p:nvGrpSpPr>
        <p:grpSpPr>
          <a:xfrm>
            <a:off x="1524000" y="2590800"/>
            <a:ext cx="5944256" cy="657999"/>
            <a:chOff x="1676400" y="3152001"/>
            <a:chExt cx="5944256" cy="657999"/>
          </a:xfrm>
        </p:grpSpPr>
        <p:grpSp>
          <p:nvGrpSpPr>
            <p:cNvPr id="6" name="Group 44"/>
            <p:cNvGrpSpPr/>
            <p:nvPr/>
          </p:nvGrpSpPr>
          <p:grpSpPr>
            <a:xfrm>
              <a:off x="1676400" y="3152001"/>
              <a:ext cx="5944256" cy="657999"/>
              <a:chOff x="990600" y="2743200"/>
              <a:chExt cx="5944256" cy="657999"/>
            </a:xfrm>
          </p:grpSpPr>
          <p:sp>
            <p:nvSpPr>
              <p:cNvPr id="47" name="Rectangle 26"/>
              <p:cNvSpPr>
                <a:spLocks noChangeArrowheads="1"/>
              </p:cNvSpPr>
              <p:nvPr/>
            </p:nvSpPr>
            <p:spPr bwMode="auto">
              <a:xfrm>
                <a:off x="990600" y="2743200"/>
                <a:ext cx="594425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cs typeface="Times New Roman" pitchFamily="18" charset="0"/>
                  </a:rPr>
                  <a:t>LMDI</a:t>
                </a:r>
                <a:r>
                  <a:rPr lang="en-US" sz="2800" b="1" dirty="0" smtClean="0">
                    <a:latin typeface="Arial Narrow" pitchFamily="34" charset="0"/>
                  </a:rPr>
                  <a:t>(h)(x) = </a:t>
                </a:r>
                <a:r>
                  <a:rPr lang="en-US" sz="2800" b="1" dirty="0" err="1" smtClean="0">
                    <a:latin typeface="Arial Narrow" pitchFamily="34" charset="0"/>
                  </a:rPr>
                  <a:t>lim</a:t>
                </a:r>
                <a:r>
                  <a:rPr lang="en-US" sz="2800" b="1" dirty="0" smtClean="0">
                    <a:latin typeface="Arial Narrow" pitchFamily="34" charset="0"/>
                  </a:rPr>
                  <a:t>   </a:t>
                </a:r>
                <a:r>
                  <a:rPr lang="el-GR" sz="3200" b="1" dirty="0" smtClean="0">
                    <a:latin typeface="Times New Roman" pitchFamily="18" charset="0"/>
                    <a:cs typeface="Times New Roman" pitchFamily="18" charset="0"/>
                  </a:rPr>
                  <a:t>χ</a:t>
                </a:r>
                <a:r>
                  <a:rPr lang="en-US" sz="3200" b="1" dirty="0" smtClean="0">
                    <a:latin typeface="Arial Narrow" pitchFamily="34" charset="0"/>
                  </a:rPr>
                  <a:t>(</a:t>
                </a:r>
                <a:r>
                  <a:rPr lang="en-US" sz="2800" b="1" dirty="0" smtClean="0">
                    <a:latin typeface="Arial Narrow" pitchFamily="34" charset="0"/>
                  </a:rPr>
                  <a:t>B</a:t>
                </a:r>
                <a:r>
                  <a:rPr lang="el-GR" sz="2800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Arial Narrow" pitchFamily="34" charset="0"/>
                  </a:rPr>
                  <a:t>(x) ∩ {h&gt;h(x) – </a:t>
                </a:r>
                <a:r>
                  <a:rPr lang="el-GR" sz="2800" b="1" dirty="0" smtClean="0">
                    <a:latin typeface="Calibri"/>
                    <a:cs typeface="Calibri"/>
                  </a:rPr>
                  <a:t>ε</a:t>
                </a:r>
                <a:r>
                  <a:rPr lang="en-US" sz="2800" b="1" dirty="0" smtClean="0">
                    <a:latin typeface="Calibri"/>
                    <a:cs typeface="Calibri"/>
                  </a:rPr>
                  <a:t>’</a:t>
                </a:r>
                <a:r>
                  <a:rPr lang="en-US" sz="2800" b="1" dirty="0" smtClean="0">
                    <a:latin typeface="Arial Narrow" pitchFamily="34" charset="0"/>
                  </a:rPr>
                  <a:t>}</a:t>
                </a:r>
                <a:r>
                  <a:rPr lang="en-US" sz="3200" b="1" dirty="0" smtClean="0">
                    <a:solidFill>
                      <a:prstClr val="black"/>
                    </a:solidFill>
                    <a:latin typeface="Arial Narrow" pitchFamily="34" charset="0"/>
                  </a:rPr>
                  <a:t>)</a:t>
                </a:r>
                <a:r>
                  <a:rPr lang="en-US" sz="2800" b="1" dirty="0" smtClean="0">
                    <a:latin typeface="Arial Narrow" pitchFamily="34" charset="0"/>
                  </a:rPr>
                  <a:t> </a:t>
                </a:r>
                <a:endParaRPr lang="en-US" sz="2800" b="1" dirty="0">
                  <a:latin typeface="Arial Narrow" pitchFamily="34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743200" y="3124200"/>
                <a:ext cx="91884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baseline="-25000" dirty="0" smtClean="0">
                    <a:latin typeface="Calibri"/>
                    <a:cs typeface="Calibri"/>
                  </a:rPr>
                  <a:t>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’&lt;&lt;</a:t>
                </a:r>
                <a:r>
                  <a:rPr lang="el-GR" b="1" baseline="-25000" dirty="0" smtClean="0">
                    <a:latin typeface="Calibri"/>
                    <a:cs typeface="Calibri"/>
                  </a:rPr>
                  <a:t> ε</a:t>
                </a:r>
                <a:r>
                  <a:rPr lang="en-US" b="1" baseline="-25000" dirty="0" smtClean="0">
                    <a:latin typeface="Calibri"/>
                    <a:cs typeface="Calibri"/>
                  </a:rPr>
                  <a:t> → 0</a:t>
                </a:r>
                <a:r>
                  <a:rPr lang="en-US" b="1" baseline="30000" dirty="0" smtClean="0">
                    <a:latin typeface="Calibri"/>
                    <a:cs typeface="Calibri"/>
                  </a:rPr>
                  <a:t>+</a:t>
                </a:r>
                <a:endParaRPr lang="en-US" b="1" baseline="30000" dirty="0"/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>
              <a:off x="4495800" y="3288632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22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9" grpId="0" animBg="1"/>
      <p:bldP spid="71" grpId="0"/>
      <p:bldP spid="81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ounded Rectangle 57"/>
          <p:cNvSpPr/>
          <p:nvPr/>
        </p:nvSpPr>
        <p:spPr>
          <a:xfrm>
            <a:off x="138752" y="1219200"/>
            <a:ext cx="8915400" cy="15240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59"/>
          <p:cNvGrpSpPr/>
          <p:nvPr/>
        </p:nvGrpSpPr>
        <p:grpSpPr>
          <a:xfrm>
            <a:off x="533400" y="1844675"/>
            <a:ext cx="7586662" cy="825501"/>
            <a:chOff x="1455738" y="4892675"/>
            <a:chExt cx="7586662" cy="825501"/>
          </a:xfrm>
        </p:grpSpPr>
        <p:sp>
          <p:nvSpPr>
            <p:cNvPr id="61" name="Rectangle 26"/>
            <p:cNvSpPr>
              <a:spLocks noChangeArrowheads="1"/>
            </p:cNvSpPr>
            <p:nvPr/>
          </p:nvSpPr>
          <p:spPr bwMode="auto">
            <a:xfrm>
              <a:off x="1455738" y="4892675"/>
              <a:ext cx="137890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4000" b="1" dirty="0">
                  <a:latin typeface="Times New Roman" pitchFamily="18" charset="0"/>
                  <a:cs typeface="Times New Roman" pitchFamily="18" charset="0"/>
                </a:rPr>
                <a:t>∫</a:t>
              </a:r>
              <a:r>
                <a:rPr lang="en-US" sz="2800" b="1" dirty="0">
                  <a:latin typeface="Arial Narrow" pitchFamily="34" charset="0"/>
                </a:rPr>
                <a:t> </a:t>
              </a:r>
              <a:r>
                <a:rPr lang="en-US" sz="2800" b="1" dirty="0" err="1" smtClean="0">
                  <a:latin typeface="Arial Narrow" pitchFamily="34" charset="0"/>
                </a:rPr>
                <a:t>h</a:t>
              </a:r>
              <a:r>
                <a:rPr lang="en-US" sz="2800" b="1" dirty="0" err="1" smtClean="0">
                  <a:latin typeface="Arial Narrow" pitchFamily="34" charset="0"/>
                  <a:cs typeface="Times New Roman" pitchFamily="18" charset="0"/>
                  <a:sym typeface="Symbol"/>
                </a:rPr>
                <a:t></a:t>
              </a:r>
              <a:r>
                <a:rPr lang="en-US" sz="2800" b="1" dirty="0" err="1" smtClean="0">
                  <a:latin typeface="Arial Narrow" pitchFamily="34" charset="0"/>
                </a:rPr>
                <a:t>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Arial Narrow" pitchFamily="34" charset="0"/>
                  <a:cs typeface="Times New Roman" pitchFamily="18" charset="0"/>
                  <a:sym typeface="Symbol"/>
                </a:rPr>
                <a:t>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Arial Narrow" pitchFamily="34" charset="0"/>
                </a:rPr>
                <a:t> </a:t>
              </a:r>
              <a:endParaRPr lang="en-US" sz="2800" b="1" dirty="0">
                <a:latin typeface="Arial Narrow" pitchFamily="34" charset="0"/>
              </a:endParaRPr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2514600" y="4938713"/>
              <a:ext cx="6527800" cy="779463"/>
              <a:chOff x="1699" y="1500"/>
              <a:chExt cx="4112" cy="491"/>
            </a:xfrm>
          </p:grpSpPr>
          <p:sp>
            <p:nvSpPr>
              <p:cNvPr id="65" name="Rectangle 32"/>
              <p:cNvSpPr>
                <a:spLocks noChangeArrowheads="1"/>
              </p:cNvSpPr>
              <p:nvPr/>
            </p:nvSpPr>
            <p:spPr bwMode="auto">
              <a:xfrm>
                <a:off x="1699" y="1500"/>
                <a:ext cx="1728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l-GR" sz="4000" b="1" dirty="0"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n-US" sz="2800" b="1" dirty="0">
                    <a:latin typeface="Arial Narrow" pitchFamily="34" charset="0"/>
                  </a:rPr>
                  <a:t> </a:t>
                </a:r>
                <a:r>
                  <a:rPr lang="en-US" sz="2800" b="1" dirty="0" smtClean="0">
                    <a:latin typeface="Arial Narrow" pitchFamily="34" charset="0"/>
                  </a:rPr>
                  <a:t>h(p) (-</a:t>
                </a:r>
                <a:r>
                  <a:rPr lang="en-US" sz="2800" b="1" dirty="0">
                    <a:latin typeface="Arial Narrow" pitchFamily="34" charset="0"/>
                  </a:rPr>
                  <a:t>1)</a:t>
                </a:r>
                <a:r>
                  <a:rPr lang="en-US" sz="2800" b="1" baseline="30000" dirty="0">
                    <a:latin typeface="Arial Narrow" pitchFamily="34" charset="0"/>
                  </a:rPr>
                  <a:t>n-</a:t>
                </a:r>
                <a:r>
                  <a:rPr lang="el-GR" sz="2800" b="1" baseline="30000" dirty="0">
                    <a:latin typeface="Times New Roman" pitchFamily="18" charset="0"/>
                    <a:cs typeface="Times New Roman" pitchFamily="18" charset="0"/>
                  </a:rPr>
                  <a:t>μ</a:t>
                </a:r>
                <a:r>
                  <a:rPr lang="en-US" sz="2800" b="1" baseline="30000" dirty="0">
                    <a:latin typeface="Arial Narrow" pitchFamily="34" charset="0"/>
                  </a:rPr>
                  <a:t>(p) </a:t>
                </a:r>
                <a:endParaRPr lang="en-US" sz="2800" b="1" dirty="0">
                  <a:latin typeface="Arial Narrow" pitchFamily="34" charset="0"/>
                </a:endParaRPr>
              </a:p>
            </p:txBody>
          </p:sp>
          <p:sp>
            <p:nvSpPr>
              <p:cNvPr id="66" name="Text Box 33"/>
              <p:cNvSpPr txBox="1">
                <a:spLocks noChangeArrowheads="1"/>
              </p:cNvSpPr>
              <p:nvPr/>
            </p:nvSpPr>
            <p:spPr bwMode="auto">
              <a:xfrm>
                <a:off x="1745" y="1752"/>
                <a:ext cx="605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baseline="-25000" dirty="0">
                    <a:latin typeface="Arial Narrow" pitchFamily="34" charset="0"/>
                  </a:rPr>
                  <a:t>    </a:t>
                </a:r>
                <a:r>
                  <a:rPr lang="en-US" sz="2800" b="1" baseline="-25000" dirty="0" err="1">
                    <a:latin typeface="Arial Narrow" pitchFamily="34" charset="0"/>
                  </a:rPr>
                  <a:t>crit</a:t>
                </a:r>
                <a:r>
                  <a:rPr lang="en-US" sz="2800" b="1" baseline="-25000" dirty="0">
                    <a:latin typeface="Arial Narrow" pitchFamily="34" charset="0"/>
                  </a:rPr>
                  <a:t>(h)</a:t>
                </a:r>
              </a:p>
            </p:txBody>
          </p:sp>
          <p:sp>
            <p:nvSpPr>
              <p:cNvPr id="27" name="Rectangle 32"/>
              <p:cNvSpPr>
                <a:spLocks noChangeArrowheads="1"/>
              </p:cNvSpPr>
              <p:nvPr/>
            </p:nvSpPr>
            <p:spPr bwMode="auto">
              <a:xfrm>
                <a:off x="4200" y="1500"/>
                <a:ext cx="1611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l-GR" sz="4000" b="1" dirty="0"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n-US" sz="2800" b="1" dirty="0">
                    <a:latin typeface="Arial Narrow" pitchFamily="34" charset="0"/>
                  </a:rPr>
                  <a:t> </a:t>
                </a:r>
                <a:r>
                  <a:rPr lang="en-US" sz="2800" b="1" dirty="0" smtClean="0">
                    <a:latin typeface="Arial Narrow" pitchFamily="34" charset="0"/>
                  </a:rPr>
                  <a:t>h(p) (-1)</a:t>
                </a:r>
                <a:r>
                  <a:rPr lang="el-GR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μ</a:t>
                </a:r>
                <a:r>
                  <a:rPr lang="en-US" sz="2800" b="1" baseline="30000" dirty="0">
                    <a:latin typeface="Arial Narrow" pitchFamily="34" charset="0"/>
                  </a:rPr>
                  <a:t>(p) </a:t>
                </a:r>
                <a:endParaRPr lang="en-US" sz="2800" b="1" dirty="0">
                  <a:latin typeface="Arial Narrow" pitchFamily="34" charset="0"/>
                </a:endParaRPr>
              </a:p>
            </p:txBody>
          </p:sp>
          <p:sp>
            <p:nvSpPr>
              <p:cNvPr id="28" name="Text Box 33"/>
              <p:cNvSpPr txBox="1">
                <a:spLocks noChangeArrowheads="1"/>
              </p:cNvSpPr>
              <p:nvPr/>
            </p:nvSpPr>
            <p:spPr bwMode="auto">
              <a:xfrm>
                <a:off x="4280" y="1752"/>
                <a:ext cx="605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baseline="-25000" dirty="0">
                    <a:latin typeface="Arial Narrow" pitchFamily="34" charset="0"/>
                  </a:rPr>
                  <a:t>    </a:t>
                </a:r>
                <a:r>
                  <a:rPr lang="en-US" sz="2800" b="1" baseline="-25000" dirty="0" err="1">
                    <a:latin typeface="Arial Narrow" pitchFamily="34" charset="0"/>
                  </a:rPr>
                  <a:t>crit</a:t>
                </a:r>
                <a:r>
                  <a:rPr lang="en-US" sz="2800" b="1" baseline="-25000" dirty="0">
                    <a:latin typeface="Arial Narrow" pitchFamily="34" charset="0"/>
                  </a:rPr>
                  <a:t>(h)</a:t>
                </a:r>
              </a:p>
            </p:txBody>
          </p:sp>
        </p:grp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5418138" y="4892675"/>
              <a:ext cx="137890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4000" b="1" dirty="0">
                  <a:latin typeface="Times New Roman" pitchFamily="18" charset="0"/>
                  <a:cs typeface="Times New Roman" pitchFamily="18" charset="0"/>
                </a:rPr>
                <a:t>∫</a:t>
              </a:r>
              <a:r>
                <a:rPr lang="en-US" sz="2800" b="1" dirty="0">
                  <a:latin typeface="Arial Narrow" pitchFamily="34" charset="0"/>
                </a:rPr>
                <a:t> </a:t>
              </a:r>
              <a:r>
                <a:rPr lang="en-US" sz="2800" b="1" dirty="0" err="1" smtClean="0">
                  <a:latin typeface="Arial Narrow" pitchFamily="34" charset="0"/>
                </a:rPr>
                <a:t>h</a:t>
              </a:r>
              <a:r>
                <a:rPr lang="en-US" sz="2800" b="1" dirty="0" err="1" smtClean="0">
                  <a:latin typeface="Arial Narrow" pitchFamily="34" charset="0"/>
                  <a:sym typeface="Symbol"/>
                </a:rPr>
                <a:t></a:t>
              </a:r>
              <a:r>
                <a:rPr lang="en-US" sz="2800" b="1" dirty="0" err="1" smtClean="0">
                  <a:latin typeface="Arial Narrow" pitchFamily="34" charset="0"/>
                </a:rPr>
                <a:t>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Times New Roman"/>
                  <a:cs typeface="Times New Roman"/>
                  <a:sym typeface="Symbol"/>
                </a:rPr>
                <a:t>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Arial Narrow" pitchFamily="34" charset="0"/>
                </a:rPr>
                <a:t> </a:t>
              </a:r>
              <a:endParaRPr lang="en-US" sz="2800" b="1" dirty="0">
                <a:latin typeface="Arial Narrow" pitchFamily="34" charset="0"/>
              </a:endParaRPr>
            </a:p>
          </p:txBody>
        </p:sp>
      </p:grpSp>
      <p:sp>
        <p:nvSpPr>
          <p:cNvPr id="68" name="Rectangle 6"/>
          <p:cNvSpPr>
            <a:spLocks noChangeArrowheads="1"/>
          </p:cNvSpPr>
          <p:nvPr/>
        </p:nvSpPr>
        <p:spPr bwMode="auto">
          <a:xfrm>
            <a:off x="548656" y="1239836"/>
            <a:ext cx="73901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corollary: [BG] </a:t>
            </a:r>
            <a:r>
              <a:rPr lang="en-US" sz="2400" b="1" dirty="0" smtClean="0"/>
              <a:t>if  h : X </a:t>
            </a:r>
            <a:r>
              <a:rPr lang="en-US" sz="2400" b="1" dirty="0" smtClean="0">
                <a:latin typeface="Times New Roman"/>
                <a:cs typeface="Times New Roman"/>
              </a:rPr>
              <a:t>→ </a:t>
            </a:r>
            <a:r>
              <a:rPr lang="en-US" sz="2400" b="1" dirty="0" smtClean="0"/>
              <a:t>R is </a:t>
            </a:r>
            <a:r>
              <a:rPr lang="en-US" sz="2400" b="1" dirty="0" err="1" smtClean="0"/>
              <a:t>morse</a:t>
            </a:r>
            <a:r>
              <a:rPr lang="en-US" sz="2400" b="1" dirty="0" smtClean="0"/>
              <a:t> on an n-manifold, then</a:t>
            </a:r>
            <a:endParaRPr lang="en-US" sz="24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2590800" y="76200"/>
            <a:ext cx="70661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alibri" pitchFamily="34" charset="0"/>
              </a:rPr>
              <a:t>morse</a:t>
            </a:r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 interpretation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23496" y="2819400"/>
            <a:ext cx="8915400" cy="7620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562304" y="2840036"/>
            <a:ext cx="86373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corollary: [BG] </a:t>
            </a:r>
            <a:r>
              <a:rPr lang="en-US" sz="2400" b="1" dirty="0" smtClean="0"/>
              <a:t>if h is </a:t>
            </a:r>
            <a:r>
              <a:rPr lang="en-US" sz="2400" b="1" dirty="0" err="1" smtClean="0"/>
              <a:t>univariate</a:t>
            </a:r>
            <a:r>
              <a:rPr lang="en-US" sz="2400" b="1" dirty="0" smtClean="0"/>
              <a:t>, then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 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+mj-lt"/>
                <a:cs typeface="Times New Roman" pitchFamily="18" charset="0"/>
              </a:rPr>
              <a:t>= </a:t>
            </a:r>
            <a:r>
              <a:rPr lang="en-US" sz="2400" b="1" dirty="0" err="1" smtClean="0">
                <a:latin typeface="+mj-lt"/>
                <a:cs typeface="Times New Roman" pitchFamily="18" charset="0"/>
              </a:rPr>
              <a:t>totvar</a:t>
            </a:r>
            <a:r>
              <a:rPr lang="en-US" sz="2400" b="1" dirty="0" smtClean="0">
                <a:latin typeface="+mj-lt"/>
                <a:cs typeface="Times New Roman" pitchFamily="18" charset="0"/>
              </a:rPr>
              <a:t>(h)/2</a:t>
            </a:r>
            <a:r>
              <a:rPr lang="en-US" sz="2400" b="1" dirty="0" smtClean="0">
                <a:latin typeface="+mj-lt"/>
              </a:rPr>
              <a:t> = </a:t>
            </a:r>
            <a:r>
              <a:rPr lang="en-US" sz="2400" b="1" dirty="0" smtClean="0"/>
              <a:t>–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>
                <a:latin typeface="Arial Narrow" pitchFamily="34" charset="0"/>
              </a:rPr>
              <a:t> h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</a:t>
            </a:r>
            <a:r>
              <a:rPr lang="en-US" sz="2400" b="1" dirty="0" smtClean="0">
                <a:latin typeface="Arial Narrow" pitchFamily="34" charset="0"/>
              </a:rPr>
              <a:t>d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latin typeface="Times New Roman"/>
                <a:cs typeface="Times New Roman"/>
                <a:sym typeface="Symbol"/>
              </a:rPr>
              <a:t>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latin typeface="+mj-lt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yuliy</a:t>
            </a:r>
            <a:r>
              <a:rPr lang="en-US" dirty="0" smtClean="0"/>
              <a:t> </a:t>
            </a:r>
            <a:r>
              <a:rPr lang="en-US" dirty="0" err="1" smtClean="0"/>
              <a:t>baryshnikov</a:t>
            </a:r>
            <a:endParaRPr lang="en-US" dirty="0"/>
          </a:p>
        </p:txBody>
      </p:sp>
      <p:pic>
        <p:nvPicPr>
          <p:cNvPr id="16" name="Picture 15" descr="harmonic.jpg"/>
          <p:cNvPicPr>
            <a:picLocks noChangeAspect="1"/>
          </p:cNvPicPr>
          <p:nvPr/>
        </p:nvPicPr>
        <p:blipFill>
          <a:blip r:embed="rId3" cstate="print"/>
          <a:srcRect r="53368"/>
          <a:stretch>
            <a:fillRect/>
          </a:stretch>
        </p:blipFill>
        <p:spPr>
          <a:xfrm>
            <a:off x="990600" y="3641725"/>
            <a:ext cx="3429000" cy="2971800"/>
          </a:xfrm>
          <a:prstGeom prst="rect">
            <a:avLst/>
          </a:prstGeom>
        </p:spPr>
      </p:pic>
      <p:pic>
        <p:nvPicPr>
          <p:cNvPr id="18" name="Picture 17" descr="harmonic.jpg"/>
          <p:cNvPicPr>
            <a:picLocks noChangeAspect="1"/>
          </p:cNvPicPr>
          <p:nvPr/>
        </p:nvPicPr>
        <p:blipFill>
          <a:blip r:embed="rId3" cstate="print"/>
          <a:srcRect l="49741" r="-5699"/>
          <a:stretch>
            <a:fillRect/>
          </a:stretch>
        </p:blipFill>
        <p:spPr>
          <a:xfrm>
            <a:off x="4648200" y="3641725"/>
            <a:ext cx="4114800" cy="2971800"/>
          </a:xfrm>
          <a:prstGeom prst="rect">
            <a:avLst/>
          </a:prstGeom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733801" y="5851525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sz="2400" b="1" dirty="0">
                <a:solidFill>
                  <a:schemeClr val="accent2"/>
                </a:solidFill>
              </a:rPr>
              <a:t>h </a:t>
            </a:r>
            <a:r>
              <a:rPr lang="en-US" sz="2400" b="1" dirty="0" smtClean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  <a:sym typeface="Symbol"/>
              </a:rPr>
              <a:t></a:t>
            </a:r>
            <a:r>
              <a:rPr lang="en-US" sz="2400" b="1" dirty="0" smtClean="0">
                <a:solidFill>
                  <a:schemeClr val="accent2"/>
                </a:solidFill>
                <a:latin typeface="Arial Narrow" pitchFamily="34" charset="0"/>
              </a:rPr>
              <a:t>d</a:t>
            </a:r>
            <a:r>
              <a:rPr lang="el-GR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  <a:sym typeface="Symbol"/>
              </a:rPr>
              <a:t>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2"/>
                </a:solidFill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chemeClr val="accent2"/>
                </a:solidFill>
                <a:cs typeface="Times New Roman" pitchFamily="18" charset="0"/>
              </a:rPr>
              <a:t>1+1-c</a:t>
            </a:r>
            <a:endParaRPr lang="en-US" sz="2400" b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71600" y="3853543"/>
            <a:ext cx="2547257" cy="2547257"/>
            <a:chOff x="1371600" y="3853543"/>
            <a:chExt cx="2547257" cy="2547257"/>
          </a:xfrm>
        </p:grpSpPr>
        <p:sp>
          <p:nvSpPr>
            <p:cNvPr id="19" name="Rectangle 18"/>
            <p:cNvSpPr/>
            <p:nvPr/>
          </p:nvSpPr>
          <p:spPr>
            <a:xfrm>
              <a:off x="2590800" y="3853543"/>
              <a:ext cx="119743" cy="25472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371600" y="5029200"/>
              <a:ext cx="2547257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09800" y="4953000"/>
              <a:ext cx="8382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8" grpId="0"/>
      <p:bldP spid="30" grpId="0" animBg="1"/>
      <p:bldP spid="31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1.gif"/>
          <p:cNvPicPr>
            <a:picLocks noChangeAspect="1"/>
          </p:cNvPicPr>
          <p:nvPr/>
        </p:nvPicPr>
        <p:blipFill>
          <a:blip r:embed="rId3" cstate="print">
            <a:lum bright="35000" contrast="-27000"/>
          </a:blip>
          <a:srcRect l="12203" t="1064" r="10726" b="31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55928" y="2667000"/>
            <a:ext cx="5964072" cy="12954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integral transforms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8534400" y="6248400"/>
            <a:ext cx="609600" cy="60960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rot="16200000" flipH="1">
            <a:off x="-571502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6200000" flipH="1">
            <a:off x="38098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495297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-8763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H="1">
            <a:off x="-13335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1714501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H="1">
            <a:off x="23241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6200000" flipH="1">
            <a:off x="27813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14097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9525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4000501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46101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50673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H="1">
            <a:off x="3695702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3238502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6286501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68961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73533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5981702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5524502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7658101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82677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87249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-3771901" y="-1905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-3162301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6200000" flipH="1">
            <a:off x="-2705102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-40767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6200000" flipH="1">
            <a:off x="-4533900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6200000" flipH="1">
            <a:off x="-1790699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-2247899" y="-381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-5600701" y="12573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-4991101" y="14097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-4533902" y="14097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-3619499" y="14097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H="1">
            <a:off x="-4076699" y="1409700"/>
            <a:ext cx="7391400" cy="7162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743200" y="76200"/>
            <a:ext cx="67056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euler-fourier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3733800" y="1447800"/>
            <a:ext cx="2667000" cy="2514600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4648200" y="3429000"/>
            <a:ext cx="3581400" cy="1524000"/>
          </a:xfrm>
          <a:prstGeom prst="rect">
            <a:avLst/>
          </a:prstGeom>
          <a:solidFill>
            <a:srgbClr val="9D9CA4">
              <a:alpha val="50196"/>
            </a:srgbClr>
          </a:solidFill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2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3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3322093" y="2577153"/>
            <a:ext cx="1143000" cy="1143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54189" y="2909249"/>
            <a:ext cx="478808" cy="47880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79193" y="2234253"/>
            <a:ext cx="1828800" cy="1828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674393" y="1929453"/>
            <a:ext cx="2438400" cy="2438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331493" y="1586553"/>
            <a:ext cx="3124200" cy="3124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-1736677" y="-2481617"/>
            <a:ext cx="11260540" cy="1126054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-1327244" y="-2072184"/>
            <a:ext cx="10441674" cy="1044167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-931459" y="-1676399"/>
            <a:ext cx="9650104" cy="96501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-503829" y="-1248769"/>
            <a:ext cx="8794844" cy="879484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-94397" y="-839337"/>
            <a:ext cx="7975980" cy="79759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28684" y="-416256"/>
            <a:ext cx="7129818" cy="712981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51765" y="6825"/>
            <a:ext cx="6283656" cy="628365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174845" y="429905"/>
            <a:ext cx="5437496" cy="543749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579729" y="834789"/>
            <a:ext cx="4627728" cy="462772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952768" y="1207828"/>
            <a:ext cx="3881650" cy="388165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-2177954" y="-2863754"/>
            <a:ext cx="12083954" cy="1208395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845257" y="3100317"/>
            <a:ext cx="96672" cy="9667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2743200" y="76200"/>
            <a:ext cx="67056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euler-bessel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48200" y="3429000"/>
            <a:ext cx="3581400" cy="1524000"/>
          </a:xfrm>
          <a:prstGeom prst="rect">
            <a:avLst/>
          </a:prstGeom>
          <a:solidFill>
            <a:srgbClr val="9D9CA4">
              <a:alpha val="50196"/>
            </a:srgbClr>
          </a:solidFill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4572000" y="3505200"/>
            <a:ext cx="3505200" cy="1752600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122714" y="2394857"/>
            <a:ext cx="3581400" cy="1524000"/>
          </a:xfrm>
          <a:prstGeom prst="rect">
            <a:avLst/>
          </a:prstGeom>
          <a:solidFill>
            <a:srgbClr val="9D9CA4">
              <a:alpha val="50196"/>
            </a:srgbClr>
          </a:solidFill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151414" y="2394857"/>
            <a:ext cx="1524000" cy="1524000"/>
          </a:xfrm>
          <a:prstGeom prst="ellipse">
            <a:avLst/>
          </a:prstGeom>
          <a:solidFill>
            <a:srgbClr val="79FF79">
              <a:alpha val="34118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-762000" y="2362200"/>
            <a:ext cx="3962400" cy="990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rgbClr val="FF0000"/>
                </a:solidFill>
                <a:latin typeface="Tw Cen MT" pitchFamily="34" charset="0"/>
              </a:rPr>
              <a:t>  </a:t>
            </a:r>
            <a:r>
              <a:rPr lang="en-US" sz="4400" dirty="0" smtClean="0">
                <a:solidFill>
                  <a:srgbClr val="FF0000"/>
                </a:solidFill>
                <a:latin typeface="Calibri" pitchFamily="34" charset="0"/>
              </a:rPr>
              <a:t>tools</a:t>
            </a:r>
            <a:endParaRPr lang="en-US" sz="44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9" name="Picture 8" descr="ch6-alexanderdu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381000"/>
            <a:ext cx="5715000" cy="3156044"/>
          </a:xfrm>
          <a:prstGeom prst="rect">
            <a:avLst/>
          </a:prstGeom>
        </p:spPr>
      </p:pic>
      <p:pic>
        <p:nvPicPr>
          <p:cNvPr id="10" name="Picture 9" descr="ch6-cocyc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800" y="3657600"/>
            <a:ext cx="5715000" cy="2832312"/>
          </a:xfrm>
          <a:prstGeom prst="rect">
            <a:avLst/>
          </a:prstGeom>
        </p:spPr>
      </p:pic>
      <p:pic>
        <p:nvPicPr>
          <p:cNvPr id="11" name="Picture 10" descr="ch6-curre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3505200"/>
            <a:ext cx="3124200" cy="3130243"/>
          </a:xfrm>
          <a:prstGeom prst="rect">
            <a:avLst/>
          </a:prstGeom>
        </p:spPr>
      </p:pic>
      <p:pic>
        <p:nvPicPr>
          <p:cNvPr id="14" name="Picture 13" descr="ch6-coboundar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" y="152400"/>
            <a:ext cx="3200400" cy="204280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200" y="990600"/>
            <a:ext cx="5854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 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euler-bessel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 transform B: CF(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  <a:sym typeface="Wingdings" pitchFamily="2" charset="2"/>
              </a:rPr>
              <a:t>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Def(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</a:t>
            </a:r>
            <a:endParaRPr lang="en-US" sz="2400" b="1" dirty="0">
              <a:cs typeface="Calibri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990600" y="1459468"/>
            <a:ext cx="4089581" cy="902732"/>
            <a:chOff x="990600" y="3893403"/>
            <a:chExt cx="4089581" cy="902732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990600" y="3962400"/>
              <a:ext cx="4089581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cs typeface="Calibri" pitchFamily="34" charset="0"/>
                </a:rPr>
                <a:t>Bh</a:t>
              </a:r>
              <a:r>
                <a:rPr lang="en-US" sz="2800" b="1" dirty="0" smtClean="0">
                  <a:cs typeface="Calibri" pitchFamily="34" charset="0"/>
                </a:rPr>
                <a:t>(x) = </a:t>
              </a:r>
              <a:r>
                <a:rPr lang="el-GR" sz="4000" b="1" dirty="0" smtClean="0">
                  <a:cs typeface="Calibri" pitchFamily="34" charset="0"/>
                </a:rPr>
                <a:t>∫ </a:t>
              </a:r>
              <a:r>
                <a:rPr lang="en-US" sz="4000" b="1" dirty="0" smtClean="0">
                  <a:cs typeface="Calibri" pitchFamily="34" charset="0"/>
                </a:rPr>
                <a:t> </a:t>
              </a:r>
              <a:r>
                <a:rPr lang="el-GR" sz="4000" b="1" dirty="0" smtClean="0">
                  <a:solidFill>
                    <a:prstClr val="black"/>
                  </a:solidFill>
                  <a:cs typeface="Calibri" pitchFamily="34" charset="0"/>
                </a:rPr>
                <a:t>∫</a:t>
              </a:r>
              <a:r>
                <a:rPr lang="en-US" sz="2800" b="1" baseline="-25000" dirty="0" smtClean="0">
                  <a:cs typeface="Calibri" pitchFamily="34" charset="0"/>
                </a:rPr>
                <a:t>d(</a:t>
              </a:r>
              <a:r>
                <a:rPr lang="en-US" sz="2800" b="1" baseline="-25000" dirty="0" err="1" smtClean="0">
                  <a:cs typeface="Calibri" pitchFamily="34" charset="0"/>
                </a:rPr>
                <a:t>x,y</a:t>
              </a:r>
              <a:r>
                <a:rPr lang="en-US" sz="2800" b="1" baseline="-25000" dirty="0" smtClean="0">
                  <a:cs typeface="Calibri" pitchFamily="34" charset="0"/>
                </a:rPr>
                <a:t>)=s</a:t>
              </a:r>
              <a:r>
                <a:rPr lang="en-US" sz="2800" b="1" dirty="0" smtClean="0">
                  <a:cs typeface="Calibri" pitchFamily="34" charset="0"/>
                </a:rPr>
                <a:t> h(y) 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cs typeface="Calibri" pitchFamily="34" charset="0"/>
                </a:rPr>
                <a:t> </a:t>
              </a:r>
              <a:r>
                <a:rPr lang="en-US" sz="2800" b="1" dirty="0" err="1" smtClean="0">
                  <a:cs typeface="Calibri" pitchFamily="34" charset="0"/>
                </a:rPr>
                <a:t>ds</a:t>
              </a:r>
              <a:r>
                <a:rPr lang="en-US" sz="2800" b="1" dirty="0" smtClean="0"/>
                <a:t> </a:t>
              </a:r>
              <a:endParaRPr lang="en-US" sz="28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47936" y="4426803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0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4824" y="3893403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∞</a:t>
              </a:r>
              <a:endParaRPr lang="en-US" b="1" dirty="0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138752" y="2290465"/>
            <a:ext cx="8915400" cy="1447800"/>
          </a:xfrm>
          <a:prstGeom prst="roundRect">
            <a:avLst/>
          </a:prstGeom>
          <a:solidFill>
            <a:schemeClr val="bg1">
              <a:lumMod val="95000"/>
              <a:alpha val="2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6"/>
          <p:cNvSpPr>
            <a:spLocks noChangeArrowheads="1"/>
          </p:cNvSpPr>
          <p:nvPr/>
        </p:nvSpPr>
        <p:spPr bwMode="auto">
          <a:xfrm>
            <a:off x="990600" y="2915940"/>
            <a:ext cx="47035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Calibri" pitchFamily="34" charset="0"/>
              </a:rPr>
              <a:t>B1</a:t>
            </a:r>
            <a:r>
              <a:rPr lang="en-US" sz="2800" b="1" baseline="-25000" dirty="0" smtClean="0">
                <a:cs typeface="Calibri" pitchFamily="34" charset="0"/>
              </a:rPr>
              <a:t>A</a:t>
            </a:r>
            <a:r>
              <a:rPr lang="en-US" sz="2800" b="1" dirty="0" smtClean="0">
                <a:cs typeface="Calibri" pitchFamily="34" charset="0"/>
              </a:rPr>
              <a:t>(x)=</a:t>
            </a:r>
            <a:r>
              <a:rPr lang="el-GR" sz="4000" b="1" dirty="0" smtClean="0">
                <a:cs typeface="Calibri" pitchFamily="34" charset="0"/>
              </a:rPr>
              <a:t>∫</a:t>
            </a:r>
            <a:r>
              <a:rPr lang="en-US" sz="2800" b="1" baseline="-25000" dirty="0" smtClean="0">
                <a:cs typeface="Calibri" pitchFamily="34" charset="0"/>
              </a:rPr>
              <a:t>∂A+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n-US" sz="2800" b="1" dirty="0" err="1" smtClean="0">
                <a:cs typeface="Calibri" pitchFamily="34" charset="0"/>
              </a:rPr>
              <a:t>d</a:t>
            </a:r>
            <a:r>
              <a:rPr lang="en-US" sz="2800" b="1" baseline="-25000" dirty="0" err="1" smtClean="0">
                <a:cs typeface="Calibri" pitchFamily="34" charset="0"/>
              </a:rPr>
              <a:t>x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n-US" sz="2800" b="1" dirty="0" smtClean="0">
                <a:cs typeface="Calibri" pitchFamily="34" charset="0"/>
                <a:sym typeface="Symbol"/>
              </a:rPr>
              <a:t></a:t>
            </a:r>
            <a:r>
              <a:rPr lang="en-US" sz="2800" b="1" dirty="0" smtClean="0">
                <a:cs typeface="Calibri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cs typeface="Calibri" pitchFamily="34" charset="0"/>
                <a:sym typeface="Symbol"/>
              </a:rPr>
              <a:t> - </a:t>
            </a:r>
            <a:r>
              <a:rPr lang="el-GR" sz="4000" b="1" dirty="0" smtClean="0">
                <a:cs typeface="Calibri" pitchFamily="34" charset="0"/>
              </a:rPr>
              <a:t>∫</a:t>
            </a:r>
            <a:r>
              <a:rPr lang="en-US" sz="2800" b="1" baseline="-25000" dirty="0" smtClean="0">
                <a:cs typeface="Calibri" pitchFamily="34" charset="0"/>
              </a:rPr>
              <a:t>∂A-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n-US" sz="2800" b="1" dirty="0" err="1" smtClean="0">
                <a:cs typeface="Calibri" pitchFamily="34" charset="0"/>
              </a:rPr>
              <a:t>d</a:t>
            </a:r>
            <a:r>
              <a:rPr lang="en-US" sz="2800" b="1" baseline="-25000" dirty="0" err="1" smtClean="0">
                <a:cs typeface="Calibri" pitchFamily="34" charset="0"/>
              </a:rPr>
              <a:t>x</a:t>
            </a:r>
            <a:r>
              <a:rPr lang="en-US" sz="2800" b="1" dirty="0" smtClean="0">
                <a:cs typeface="Calibri" pitchFamily="34" charset="0"/>
                <a:sym typeface="Symbol"/>
              </a:rPr>
              <a:t> </a:t>
            </a:r>
            <a:r>
              <a:rPr lang="en-US" sz="2800" b="1" dirty="0" smtClean="0">
                <a:cs typeface="Calibri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cs typeface="Calibri" pitchFamily="34" charset="0"/>
                <a:sym typeface="Symbol"/>
              </a:rPr>
              <a:t></a:t>
            </a:r>
            <a:r>
              <a:rPr lang="en-US" sz="2800" b="1" dirty="0" smtClean="0">
                <a:cs typeface="Calibri" pitchFamily="34" charset="0"/>
              </a:rPr>
              <a:t> </a:t>
            </a:r>
            <a:endParaRPr lang="en-US" sz="2800" b="1" dirty="0">
              <a:cs typeface="Calibri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48656" y="2311101"/>
            <a:ext cx="73766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theorem: [GR] </a:t>
            </a:r>
            <a:r>
              <a:rPr lang="en-US" sz="2400" b="1" dirty="0" smtClean="0">
                <a:cs typeface="Calibri" pitchFamily="34" charset="0"/>
              </a:rPr>
              <a:t>for A codimension-0 </a:t>
            </a:r>
            <a:r>
              <a:rPr lang="en-US" sz="2400" b="1" dirty="0" err="1" smtClean="0">
                <a:cs typeface="Calibri" pitchFamily="34" charset="0"/>
              </a:rPr>
              <a:t>submanifold</a:t>
            </a:r>
            <a:r>
              <a:rPr lang="en-US" sz="2400" b="1" dirty="0" smtClean="0">
                <a:cs typeface="Calibri" pitchFamily="34" charset="0"/>
              </a:rPr>
              <a:t> (w/corners)</a:t>
            </a:r>
            <a:endParaRPr lang="en-US" sz="2400" b="1" dirty="0">
              <a:cs typeface="Calibr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l="24603" t="26000" r="27778" b="26000"/>
          <a:stretch>
            <a:fillRect/>
          </a:stretch>
        </p:blipFill>
        <p:spPr bwMode="auto">
          <a:xfrm>
            <a:off x="4114800" y="3870960"/>
            <a:ext cx="4851400" cy="291084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990600" y="4114800"/>
            <a:ext cx="26990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Calibri" pitchFamily="34" charset="0"/>
              </a:rPr>
              <a:t>B1</a:t>
            </a:r>
            <a:r>
              <a:rPr lang="en-US" sz="2800" b="1" baseline="-25000" dirty="0" smtClean="0">
                <a:cs typeface="Calibri" pitchFamily="34" charset="0"/>
              </a:rPr>
              <a:t>A</a:t>
            </a:r>
            <a:r>
              <a:rPr lang="en-US" sz="2800" b="1" dirty="0" smtClean="0">
                <a:cs typeface="Calibri" pitchFamily="34" charset="0"/>
              </a:rPr>
              <a:t>(x)=</a:t>
            </a:r>
            <a:r>
              <a:rPr lang="el-GR" sz="4000" b="1" dirty="0" smtClean="0">
                <a:cs typeface="Calibri" pitchFamily="34" charset="0"/>
              </a:rPr>
              <a:t>∫</a:t>
            </a:r>
            <a:r>
              <a:rPr lang="en-US" sz="2800" b="1" baseline="-25000" dirty="0" smtClean="0">
                <a:cs typeface="Calibri" pitchFamily="34" charset="0"/>
              </a:rPr>
              <a:t>∂A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n-US" sz="2800" b="1" dirty="0" err="1" smtClean="0">
                <a:cs typeface="Calibri" pitchFamily="34" charset="0"/>
              </a:rPr>
              <a:t>d</a:t>
            </a:r>
            <a:r>
              <a:rPr lang="en-US" sz="2800" b="1" baseline="-25000" dirty="0" err="1" smtClean="0">
                <a:cs typeface="Calibri" pitchFamily="34" charset="0"/>
              </a:rPr>
              <a:t>x</a:t>
            </a:r>
            <a:r>
              <a:rPr lang="en-US" sz="2800" b="1" dirty="0" smtClean="0">
                <a:cs typeface="Calibri" pitchFamily="34" charset="0"/>
              </a:rPr>
              <a:t> </a:t>
            </a:r>
            <a:r>
              <a:rPr lang="en-US" sz="2800" b="1" dirty="0" smtClean="0">
                <a:cs typeface="Calibri" pitchFamily="34" charset="0"/>
                <a:sym typeface="Symbol"/>
              </a:rPr>
              <a:t></a:t>
            </a:r>
            <a:r>
              <a:rPr lang="en-US" sz="2800" b="1" dirty="0" smtClean="0">
                <a:cs typeface="Calibri" pitchFamily="34" charset="0"/>
              </a:rPr>
              <a:t>d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800" b="1" dirty="0" smtClean="0">
                <a:cs typeface="Calibri" pitchFamily="34" charset="0"/>
                <a:sym typeface="Symbol"/>
              </a:rPr>
              <a:t></a:t>
            </a:r>
            <a:endParaRPr lang="en-US" sz="2800" b="1" dirty="0">
              <a:cs typeface="Calibri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57200" y="3810000"/>
            <a:ext cx="32896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cor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:  </a:t>
            </a:r>
            <a:r>
              <a:rPr lang="en-US" sz="2400" b="1" dirty="0" smtClean="0">
                <a:cs typeface="Calibri" pitchFamily="34" charset="0"/>
              </a:rPr>
              <a:t>in even dimensions, </a:t>
            </a:r>
            <a:endParaRPr lang="en-US" sz="2400" b="1" dirty="0">
              <a:cs typeface="Calibri" pitchFamily="34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27357" y="5265003"/>
            <a:ext cx="33602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Calibri" pitchFamily="34" charset="0"/>
              </a:rPr>
              <a:t>this yields an index theory</a:t>
            </a:r>
          </a:p>
          <a:p>
            <a:pPr algn="ctr"/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Calibri" pitchFamily="34" charset="0"/>
              </a:rPr>
              <a:t>for computing B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895600" y="76200"/>
            <a:ext cx="67056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euler-bessel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michael</a:t>
            </a:r>
            <a:r>
              <a:rPr lang="en-US" dirty="0" smtClean="0"/>
              <a:t> </a:t>
            </a:r>
            <a:r>
              <a:rPr lang="en-US" dirty="0" err="1" smtClean="0"/>
              <a:t>robinson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15" grpId="0"/>
      <p:bldP spid="16" grpId="0"/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200" y="990600"/>
            <a:ext cx="5854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the 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euler-bessel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 transform B: CF(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  <a:sym typeface="Wingdings" pitchFamily="2" charset="2"/>
              </a:rPr>
              <a:t> 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Def(</a:t>
            </a:r>
            <a:r>
              <a:rPr lang="en-US" sz="2400" b="1" dirty="0" err="1" smtClean="0">
                <a:solidFill>
                  <a:schemeClr val="accent2"/>
                </a:solidFill>
                <a:cs typeface="Calibri" pitchFamily="34" charset="0"/>
              </a:rPr>
              <a:t>R</a:t>
            </a:r>
            <a:r>
              <a:rPr lang="en-US" sz="2400" b="1" baseline="30000" dirty="0" err="1" smtClean="0">
                <a:solidFill>
                  <a:schemeClr val="accent2"/>
                </a:solidFill>
                <a:cs typeface="Calibri" pitchFamily="34" charset="0"/>
              </a:rPr>
              <a:t>n</a:t>
            </a:r>
            <a:r>
              <a:rPr lang="en-US" sz="2400" b="1" dirty="0" smtClean="0">
                <a:solidFill>
                  <a:schemeClr val="accent2"/>
                </a:solidFill>
                <a:cs typeface="Calibri" pitchFamily="34" charset="0"/>
              </a:rPr>
              <a:t>)</a:t>
            </a:r>
            <a:endParaRPr lang="en-US" sz="2400" b="1" dirty="0">
              <a:cs typeface="Calibri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990600" y="1459468"/>
            <a:ext cx="4089581" cy="902732"/>
            <a:chOff x="990600" y="3893403"/>
            <a:chExt cx="4089581" cy="902732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990600" y="3962400"/>
              <a:ext cx="4089581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cs typeface="Calibri" pitchFamily="34" charset="0"/>
                </a:rPr>
                <a:t>Bh</a:t>
              </a:r>
              <a:r>
                <a:rPr lang="en-US" sz="2800" b="1" dirty="0" smtClean="0">
                  <a:cs typeface="Calibri" pitchFamily="34" charset="0"/>
                </a:rPr>
                <a:t>(x) = </a:t>
              </a:r>
              <a:r>
                <a:rPr lang="el-GR" sz="4000" b="1" dirty="0" smtClean="0">
                  <a:cs typeface="Calibri" pitchFamily="34" charset="0"/>
                </a:rPr>
                <a:t>∫ </a:t>
              </a:r>
              <a:r>
                <a:rPr lang="en-US" sz="4000" b="1" dirty="0" smtClean="0">
                  <a:cs typeface="Calibri" pitchFamily="34" charset="0"/>
                </a:rPr>
                <a:t> </a:t>
              </a:r>
              <a:r>
                <a:rPr lang="el-GR" sz="4000" b="1" dirty="0" smtClean="0">
                  <a:solidFill>
                    <a:prstClr val="black"/>
                  </a:solidFill>
                  <a:cs typeface="Calibri" pitchFamily="34" charset="0"/>
                </a:rPr>
                <a:t>∫</a:t>
              </a:r>
              <a:r>
                <a:rPr lang="en-US" sz="2800" b="1" baseline="-25000" dirty="0" smtClean="0">
                  <a:cs typeface="Calibri" pitchFamily="34" charset="0"/>
                </a:rPr>
                <a:t>d(</a:t>
              </a:r>
              <a:r>
                <a:rPr lang="en-US" sz="2800" b="1" baseline="-25000" dirty="0" err="1" smtClean="0">
                  <a:cs typeface="Calibri" pitchFamily="34" charset="0"/>
                </a:rPr>
                <a:t>x,y</a:t>
              </a:r>
              <a:r>
                <a:rPr lang="en-US" sz="2800" b="1" baseline="-25000" dirty="0" smtClean="0">
                  <a:cs typeface="Calibri" pitchFamily="34" charset="0"/>
                </a:rPr>
                <a:t>)=s</a:t>
              </a:r>
              <a:r>
                <a:rPr lang="en-US" sz="2800" b="1" dirty="0" smtClean="0">
                  <a:cs typeface="Calibri" pitchFamily="34" charset="0"/>
                </a:rPr>
                <a:t> h(y) 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cs typeface="Calibri" pitchFamily="34" charset="0"/>
                </a:rPr>
                <a:t> </a:t>
              </a:r>
              <a:r>
                <a:rPr lang="en-US" sz="2800" b="1" dirty="0" err="1" smtClean="0">
                  <a:cs typeface="Calibri" pitchFamily="34" charset="0"/>
                </a:rPr>
                <a:t>ds</a:t>
              </a:r>
              <a:r>
                <a:rPr lang="en-US" sz="2800" b="1" dirty="0" smtClean="0"/>
                <a:t> </a:t>
              </a:r>
              <a:endParaRPr lang="en-US" sz="28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47936" y="4426803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0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4824" y="3893403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∞</a:t>
              </a:r>
              <a:endParaRPr lang="en-US" b="1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2895600" y="76200"/>
            <a:ext cx="67056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2"/>
                </a:solidFill>
                <a:latin typeface="Corbel" pitchFamily="34" charset="0"/>
              </a:rPr>
              <a:t>euler-bessel</a:t>
            </a:r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 transform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michael</a:t>
            </a:r>
            <a:r>
              <a:rPr lang="en-US" dirty="0" smtClean="0"/>
              <a:t> </a:t>
            </a:r>
            <a:r>
              <a:rPr lang="en-US" dirty="0" err="1" smtClean="0"/>
              <a:t>robinson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6500" t="22000" r="6500" b="30000"/>
          <a:stretch>
            <a:fillRect/>
          </a:stretch>
        </p:blipFill>
        <p:spPr bwMode="auto">
          <a:xfrm>
            <a:off x="152400" y="2514600"/>
            <a:ext cx="8839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Group 28"/>
          <p:cNvGrpSpPr/>
          <p:nvPr/>
        </p:nvGrpSpPr>
        <p:grpSpPr>
          <a:xfrm>
            <a:off x="4964362" y="1513897"/>
            <a:ext cx="2818400" cy="902732"/>
            <a:chOff x="4800600" y="1459468"/>
            <a:chExt cx="2818400" cy="902732"/>
          </a:xfrm>
        </p:grpSpPr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4800600" y="1524000"/>
              <a:ext cx="2818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cs typeface="Calibri" pitchFamily="34" charset="0"/>
                </a:rPr>
                <a:t>= </a:t>
              </a:r>
              <a:r>
                <a:rPr lang="el-GR" sz="4000" b="1" dirty="0" smtClean="0">
                  <a:cs typeface="Calibri" pitchFamily="34" charset="0"/>
                </a:rPr>
                <a:t>∫ </a:t>
              </a:r>
              <a:r>
                <a:rPr lang="el-GR" sz="4000" b="1" dirty="0" smtClean="0">
                  <a:solidFill>
                    <a:prstClr val="black"/>
                  </a:solidFill>
                  <a:cs typeface="Calibri" pitchFamily="34" charset="0"/>
                </a:rPr>
                <a:t>∫</a:t>
              </a:r>
              <a:r>
                <a:rPr lang="en-US" sz="4000" b="1" dirty="0" smtClean="0">
                  <a:solidFill>
                    <a:prstClr val="black"/>
                  </a:solidFill>
                  <a:cs typeface="Calibri" pitchFamily="34" charset="0"/>
                </a:rPr>
                <a:t>  </a:t>
              </a:r>
              <a:r>
                <a:rPr lang="en-US" sz="2800" b="1" dirty="0" smtClean="0">
                  <a:cs typeface="Calibri" pitchFamily="34" charset="0"/>
                </a:rPr>
                <a:t>h(y) </a:t>
              </a:r>
              <a:r>
                <a:rPr lang="en-US" sz="2800" b="1" dirty="0" err="1" smtClean="0">
                  <a:cs typeface="Calibri" pitchFamily="34" charset="0"/>
                </a:rPr>
                <a:t>ds</a:t>
              </a:r>
              <a:r>
                <a:rPr lang="en-US" sz="2800" b="1" dirty="0" smtClean="0">
                  <a:cs typeface="Calibri" pitchFamily="34" charset="0"/>
                </a:rPr>
                <a:t> </a:t>
              </a:r>
              <a:r>
                <a:rPr lang="en-US" sz="2800" b="1" dirty="0" smtClean="0">
                  <a:cs typeface="Calibri" pitchFamily="34" charset="0"/>
                  <a:sym typeface="Symbol"/>
                </a:rPr>
                <a:t></a:t>
              </a:r>
              <a:r>
                <a:rPr lang="en-US" sz="2800" b="1" dirty="0" smtClean="0">
                  <a:cs typeface="Calibri" pitchFamily="34" charset="0"/>
                </a:rPr>
                <a:t>d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cs typeface="Calibri" pitchFamily="34" charset="0"/>
                  <a:sym typeface="Symbol"/>
                </a:rPr>
                <a:t> </a:t>
              </a:r>
              <a:endParaRPr lang="en-US" sz="28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24536" y="199286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0</a:t>
              </a:r>
              <a:endParaRPr lang="en-US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41424" y="1459468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∞</a:t>
              </a:r>
              <a:endParaRPr lang="en-US" b="1" dirty="0"/>
            </a:p>
          </p:txBody>
        </p:sp>
      </p:grp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57200" y="5265003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Calibri" pitchFamily="34" charset="0"/>
              </a:rPr>
              <a:t>this yields index-theoretic formulae for fast computation of the transform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11905" t="16667" r="7143" b="14000"/>
          <a:stretch>
            <a:fillRect/>
          </a:stretch>
        </p:blipFill>
        <p:spPr bwMode="auto">
          <a:xfrm>
            <a:off x="685800" y="17526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3352800" y="76200"/>
            <a:ext cx="62484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shape discrimination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304800" y="1143000"/>
            <a:ext cx="8770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an L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bessel</a:t>
            </a:r>
            <a:r>
              <a:rPr lang="en-US" sz="2400" b="1" dirty="0" smtClean="0"/>
              <a:t> transform detects circular targets from anonymous counts</a:t>
            </a:r>
            <a:endParaRPr lang="en-US" sz="2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michael</a:t>
            </a:r>
            <a:r>
              <a:rPr lang="en-US" dirty="0" smtClean="0"/>
              <a:t> </a:t>
            </a:r>
            <a:r>
              <a:rPr lang="en-US" dirty="0" err="1" smtClean="0"/>
              <a:t>robinson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11905" t="20667" r="7937" b="12667"/>
          <a:stretch>
            <a:fillRect/>
          </a:stretch>
        </p:blipFill>
        <p:spPr bwMode="auto">
          <a:xfrm>
            <a:off x="685800" y="1828800"/>
            <a:ext cx="7696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3352800" y="76200"/>
            <a:ext cx="6248400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orbel" pitchFamily="34" charset="0"/>
              </a:rPr>
              <a:t>shape discrimination</a:t>
            </a:r>
            <a:endParaRPr lang="en-US" sz="4800" dirty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381000" y="1143000"/>
            <a:ext cx="81976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an L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bessel</a:t>
            </a:r>
            <a:r>
              <a:rPr lang="en-US" sz="2400" b="1" dirty="0" smtClean="0"/>
              <a:t> transform + SVA detects square targets up to rotation</a:t>
            </a:r>
            <a:endParaRPr lang="en-US" sz="2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-152400" y="-140825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michael</a:t>
            </a:r>
            <a:r>
              <a:rPr lang="en-US" dirty="0" smtClean="0"/>
              <a:t> </a:t>
            </a:r>
            <a:r>
              <a:rPr lang="en-US" dirty="0" err="1" smtClean="0"/>
              <a:t>robinson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1.gif"/>
          <p:cNvPicPr>
            <a:picLocks noChangeAspect="1"/>
          </p:cNvPicPr>
          <p:nvPr/>
        </p:nvPicPr>
        <p:blipFill>
          <a:blip r:embed="rId3" cstate="print">
            <a:lum bright="35000" contrast="-27000"/>
          </a:blip>
          <a:srcRect l="12203" t="1064" r="10726" b="319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873642" y="2394857"/>
            <a:ext cx="5528644" cy="1839686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concluding</a:t>
            </a:r>
          </a:p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postscript…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8534400" y="6248400"/>
            <a:ext cx="609600" cy="60960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ounded Rectangle 59"/>
          <p:cNvSpPr/>
          <p:nvPr/>
        </p:nvSpPr>
        <p:spPr>
          <a:xfrm>
            <a:off x="-152400" y="228600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yasu</a:t>
            </a:r>
            <a:r>
              <a:rPr lang="en-US" dirty="0" smtClean="0"/>
              <a:t> </a:t>
            </a:r>
            <a:r>
              <a:rPr lang="en-US" dirty="0" err="1" smtClean="0"/>
              <a:t>hiraoka</a:t>
            </a:r>
            <a:endParaRPr lang="en-US" dirty="0"/>
          </a:p>
        </p:txBody>
      </p:sp>
      <p:sp>
        <p:nvSpPr>
          <p:cNvPr id="137" name="Rounded Rectangle 136"/>
          <p:cNvSpPr/>
          <p:nvPr/>
        </p:nvSpPr>
        <p:spPr>
          <a:xfrm>
            <a:off x="-304800" y="762000"/>
            <a:ext cx="4572000" cy="609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w Cen MT" pitchFamily="34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</a:rPr>
              <a:t>network coding sheaves</a:t>
            </a:r>
            <a:endParaRPr lang="en-US" sz="28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6" name="Rounded Rectangle 135"/>
          <p:cNvSpPr/>
          <p:nvPr/>
        </p:nvSpPr>
        <p:spPr>
          <a:xfrm>
            <a:off x="4191000" y="3657600"/>
            <a:ext cx="2133600" cy="609600"/>
          </a:xfrm>
          <a:prstGeom prst="roundRect">
            <a:avLst>
              <a:gd name="adj" fmla="val 36197"/>
            </a:avLst>
          </a:prstGeom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 / </a:t>
            </a:r>
            <a:r>
              <a:rPr lang="en-US" dirty="0" err="1" smtClean="0"/>
              <a:t>michael</a:t>
            </a:r>
            <a:r>
              <a:rPr lang="en-US" dirty="0" smtClean="0"/>
              <a:t> </a:t>
            </a:r>
            <a:r>
              <a:rPr lang="en-US" dirty="0" err="1" smtClean="0"/>
              <a:t>robinson</a:t>
            </a:r>
            <a:endParaRPr lang="en-US" dirty="0"/>
          </a:p>
        </p:txBody>
      </p:sp>
      <p:sp>
        <p:nvSpPr>
          <p:cNvPr id="51" name="Rounded Rectangle 50"/>
          <p:cNvSpPr/>
          <p:nvPr/>
        </p:nvSpPr>
        <p:spPr>
          <a:xfrm>
            <a:off x="304800" y="2971800"/>
            <a:ext cx="6781800" cy="533400"/>
          </a:xfrm>
          <a:prstGeom prst="roundRect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libri" pitchFamily="34" charset="0"/>
              </a:rPr>
              <a:t>0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→ </a:t>
            </a:r>
            <a:r>
              <a:rPr lang="en-US" sz="2000" dirty="0" smtClean="0">
                <a:latin typeface="Calibri" pitchFamily="34" charset="0"/>
              </a:rPr>
              <a:t>H</a:t>
            </a:r>
            <a:r>
              <a:rPr lang="en-US" sz="2000" baseline="30000" dirty="0" smtClean="0">
                <a:latin typeface="Calibri" pitchFamily="34" charset="0"/>
              </a:rPr>
              <a:t>0</a:t>
            </a:r>
            <a:r>
              <a:rPr lang="en-US" sz="2000" dirty="0" smtClean="0">
                <a:latin typeface="Calibri" pitchFamily="34" charset="0"/>
              </a:rPr>
              <a:t>(X,A;S)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→</a:t>
            </a:r>
            <a:r>
              <a:rPr lang="en-US" sz="2000" dirty="0" smtClean="0">
                <a:latin typeface="Calibri" pitchFamily="34" charset="0"/>
              </a:rPr>
              <a:t> H</a:t>
            </a:r>
            <a:r>
              <a:rPr lang="en-US" sz="2000" baseline="30000" dirty="0" smtClean="0">
                <a:latin typeface="Calibri" pitchFamily="34" charset="0"/>
              </a:rPr>
              <a:t>0</a:t>
            </a:r>
            <a:r>
              <a:rPr lang="en-US" sz="2000" dirty="0" smtClean="0">
                <a:latin typeface="Calibri" pitchFamily="34" charset="0"/>
              </a:rPr>
              <a:t>(X;S) 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→ </a:t>
            </a:r>
            <a:r>
              <a:rPr lang="en-US" sz="2000" dirty="0" smtClean="0">
                <a:latin typeface="Calibri" pitchFamily="34" charset="0"/>
              </a:rPr>
              <a:t>H</a:t>
            </a:r>
            <a:r>
              <a:rPr lang="en-US" sz="2000" baseline="30000" dirty="0" smtClean="0">
                <a:latin typeface="Calibri" pitchFamily="34" charset="0"/>
              </a:rPr>
              <a:t>0</a:t>
            </a:r>
            <a:r>
              <a:rPr lang="en-US" sz="2000" dirty="0" smtClean="0">
                <a:latin typeface="Calibri" pitchFamily="34" charset="0"/>
              </a:rPr>
              <a:t>(A;S) 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→ </a:t>
            </a:r>
            <a:r>
              <a:rPr lang="en-US" sz="2000" dirty="0" smtClean="0">
                <a:latin typeface="Calibri" pitchFamily="34" charset="0"/>
              </a:rPr>
              <a:t>H</a:t>
            </a:r>
            <a:r>
              <a:rPr lang="en-US" sz="2000" baseline="30000" dirty="0" smtClean="0">
                <a:latin typeface="Calibri" pitchFamily="34" charset="0"/>
              </a:rPr>
              <a:t>1</a:t>
            </a:r>
            <a:r>
              <a:rPr lang="en-US" sz="2000" dirty="0" smtClean="0">
                <a:latin typeface="Calibri" pitchFamily="34" charset="0"/>
              </a:rPr>
              <a:t>(X,A;S) 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→ </a:t>
            </a:r>
            <a:r>
              <a:rPr lang="en-US" sz="2000" dirty="0" smtClean="0">
                <a:latin typeface="Calibri" pitchFamily="34" charset="0"/>
              </a:rPr>
              <a:t>H</a:t>
            </a:r>
            <a:r>
              <a:rPr lang="en-US" sz="2000" baseline="30000" dirty="0" smtClean="0">
                <a:latin typeface="Calibri" pitchFamily="34" charset="0"/>
              </a:rPr>
              <a:t>1</a:t>
            </a:r>
            <a:r>
              <a:rPr lang="en-US" sz="2000" dirty="0" smtClean="0">
                <a:latin typeface="Calibri" pitchFamily="34" charset="0"/>
              </a:rPr>
              <a:t>(X;S)</a:t>
            </a:r>
            <a:r>
              <a:rPr lang="en-US" sz="2000" dirty="0" smtClean="0">
                <a:solidFill>
                  <a:schemeClr val="tx2"/>
                </a:solidFill>
                <a:latin typeface="Calibri" pitchFamily="34" charset="0"/>
              </a:rPr>
              <a:t> →</a:t>
            </a:r>
            <a:endParaRPr lang="en-US" sz="2000" dirty="0">
              <a:latin typeface="Calibri" pitchFamily="34" charset="0"/>
            </a:endParaRPr>
          </a:p>
        </p:txBody>
      </p:sp>
      <p:grpSp>
        <p:nvGrpSpPr>
          <p:cNvPr id="2" name="Group 71"/>
          <p:cNvGrpSpPr/>
          <p:nvPr/>
        </p:nvGrpSpPr>
        <p:grpSpPr>
          <a:xfrm>
            <a:off x="4800600" y="1294606"/>
            <a:ext cx="2514600" cy="1905000"/>
            <a:chOff x="4800600" y="2133600"/>
            <a:chExt cx="2514600" cy="1905000"/>
          </a:xfrm>
        </p:grpSpPr>
        <p:grpSp>
          <p:nvGrpSpPr>
            <p:cNvPr id="3" name="Group 59"/>
            <p:cNvGrpSpPr/>
            <p:nvPr/>
          </p:nvGrpSpPr>
          <p:grpSpPr>
            <a:xfrm>
              <a:off x="4800600" y="2133600"/>
              <a:ext cx="1524000" cy="1524000"/>
              <a:chOff x="4800600" y="2133600"/>
              <a:chExt cx="1524000" cy="1524000"/>
            </a:xfrm>
          </p:grpSpPr>
          <p:sp>
            <p:nvSpPr>
              <p:cNvPr id="39" name="Rounded Rectangle 38"/>
              <p:cNvSpPr/>
              <p:nvPr/>
            </p:nvSpPr>
            <p:spPr>
              <a:xfrm>
                <a:off x="4800600" y="2133600"/>
                <a:ext cx="1524000" cy="1524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/>
              <p:cNvCxnSpPr>
                <a:endCxn id="41" idx="0"/>
              </p:cNvCxnSpPr>
              <p:nvPr/>
            </p:nvCxnSpPr>
            <p:spPr>
              <a:xfrm rot="5400000">
                <a:off x="5410200" y="2286000"/>
                <a:ext cx="609600" cy="304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stCxn id="41" idx="4"/>
              </p:cNvCxnSpPr>
              <p:nvPr/>
            </p:nvCxnSpPr>
            <p:spPr>
              <a:xfrm rot="16200000" flipH="1">
                <a:off x="5372100" y="3238500"/>
                <a:ext cx="609600" cy="2286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>
                <a:stCxn id="41" idx="5"/>
              </p:cNvCxnSpPr>
              <p:nvPr/>
            </p:nvCxnSpPr>
            <p:spPr>
              <a:xfrm rot="16200000" flipH="1">
                <a:off x="5784663" y="2889062"/>
                <a:ext cx="425637" cy="6542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" name="Oval 40"/>
              <p:cNvSpPr/>
              <p:nvPr/>
            </p:nvSpPr>
            <p:spPr>
              <a:xfrm>
                <a:off x="5410200" y="2743200"/>
                <a:ext cx="304800" cy="304800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8" name="Straight Connector 67"/>
            <p:cNvCxnSpPr/>
            <p:nvPr/>
          </p:nvCxnSpPr>
          <p:spPr>
            <a:xfrm>
              <a:off x="4953000" y="3657600"/>
              <a:ext cx="1905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6210300" y="2400300"/>
              <a:ext cx="1219200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Rounded Rectangle 66"/>
          <p:cNvSpPr/>
          <p:nvPr/>
        </p:nvSpPr>
        <p:spPr>
          <a:xfrm>
            <a:off x="7569530" y="1269866"/>
            <a:ext cx="533400" cy="533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7655626" y="3849780"/>
            <a:ext cx="533400" cy="533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7961416" y="3263931"/>
            <a:ext cx="5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/>
          <p:cNvSpPr/>
          <p:nvPr/>
        </p:nvSpPr>
        <p:spPr>
          <a:xfrm>
            <a:off x="6798624" y="2654330"/>
            <a:ext cx="5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04800" y="6019800"/>
            <a:ext cx="8534400" cy="609600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sheaf </a:t>
            </a:r>
            <a:r>
              <a:rPr lang="en-US" sz="2400" dirty="0" err="1" smtClean="0">
                <a:solidFill>
                  <a:srgbClr val="FF0000"/>
                </a:solidFill>
                <a:latin typeface="Calibri" pitchFamily="34" charset="0"/>
              </a:rPr>
              <a:t>cohomology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</a:rPr>
              <a:t>→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 global </a:t>
            </a:r>
            <a:r>
              <a:rPr lang="en-US" sz="2400" dirty="0" smtClean="0">
                <a:solidFill>
                  <a:schemeClr val="accent2"/>
                </a:solidFill>
                <a:latin typeface="Calibri" pitchFamily="34" charset="0"/>
              </a:rPr>
              <a:t>information flows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52400" y="1524000"/>
            <a:ext cx="4343400" cy="1142206"/>
          </a:xfrm>
          <a:prstGeom prst="roundRect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libri" pitchFamily="34" charset="0"/>
              </a:rPr>
              <a:t>for a network flow sheaf S on X with cut A, H</a:t>
            </a:r>
            <a:r>
              <a:rPr lang="en-US" sz="2000" baseline="30000" dirty="0" smtClean="0">
                <a:latin typeface="Calibri" pitchFamily="34" charset="0"/>
              </a:rPr>
              <a:t>1</a:t>
            </a:r>
            <a:r>
              <a:rPr lang="en-US" sz="2000" dirty="0" smtClean="0">
                <a:latin typeface="Calibri" pitchFamily="34" charset="0"/>
              </a:rPr>
              <a:t>(X,A;S) is the obstruction to max-cut/min-flow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5610100" y="1370806"/>
            <a:ext cx="304800" cy="304800"/>
          </a:xfrm>
          <a:prstGeom prst="roundRect">
            <a:avLst/>
          </a:prstGeom>
          <a:solidFill>
            <a:srgbClr val="00B0F0">
              <a:alpha val="50196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5522025" y="2361406"/>
            <a:ext cx="304800" cy="304800"/>
          </a:xfrm>
          <a:prstGeom prst="roundRect">
            <a:avLst/>
          </a:prstGeom>
          <a:solidFill>
            <a:srgbClr val="00B0F0">
              <a:alpha val="50196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ounded Rectangle 58"/>
          <p:cNvSpPr/>
          <p:nvPr/>
        </p:nvSpPr>
        <p:spPr>
          <a:xfrm>
            <a:off x="5926775" y="2273331"/>
            <a:ext cx="304800" cy="304800"/>
          </a:xfrm>
          <a:prstGeom prst="roundRect">
            <a:avLst/>
          </a:prstGeom>
          <a:solidFill>
            <a:srgbClr val="00B0F0">
              <a:alpha val="50196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6"/>
          <p:cNvGrpSpPr/>
          <p:nvPr/>
        </p:nvGrpSpPr>
        <p:grpSpPr>
          <a:xfrm>
            <a:off x="7010400" y="1066800"/>
            <a:ext cx="1524000" cy="3505200"/>
            <a:chOff x="6477000" y="1905794"/>
            <a:chExt cx="1524000" cy="3505200"/>
          </a:xfrm>
        </p:grpSpPr>
        <p:sp>
          <p:nvSpPr>
            <p:cNvPr id="21" name="Oval 20"/>
            <p:cNvSpPr/>
            <p:nvPr/>
          </p:nvSpPr>
          <p:spPr>
            <a:xfrm>
              <a:off x="6858000" y="28417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477000" y="36799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239000" y="36037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543800" y="28417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6858000" y="43657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848600" y="35275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7620000" y="4289518"/>
              <a:ext cx="152400" cy="1524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/>
            <p:cNvCxnSpPr>
              <a:stCxn id="19" idx="3"/>
              <a:endCxn id="21" idx="7"/>
            </p:cNvCxnSpPr>
            <p:nvPr/>
          </p:nvCxnSpPr>
          <p:spPr>
            <a:xfrm rot="5400000">
              <a:off x="6911882" y="2514600"/>
              <a:ext cx="425636" cy="2732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19" idx="5"/>
              <a:endCxn id="24" idx="1"/>
            </p:cNvCxnSpPr>
            <p:nvPr/>
          </p:nvCxnSpPr>
          <p:spPr>
            <a:xfrm rot="16200000" flipH="1">
              <a:off x="7254782" y="2552700"/>
              <a:ext cx="425636" cy="1970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21" idx="5"/>
              <a:endCxn id="23" idx="1"/>
            </p:cNvCxnSpPr>
            <p:nvPr/>
          </p:nvCxnSpPr>
          <p:spPr>
            <a:xfrm rot="16200000" flipH="1">
              <a:off x="6797582" y="3162300"/>
              <a:ext cx="654236" cy="2732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21" idx="3"/>
              <a:endCxn id="22" idx="0"/>
            </p:cNvCxnSpPr>
            <p:nvPr/>
          </p:nvCxnSpPr>
          <p:spPr>
            <a:xfrm rot="5400000">
              <a:off x="6362700" y="3162300"/>
              <a:ext cx="708118" cy="32711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4" idx="3"/>
              <a:endCxn id="23" idx="0"/>
            </p:cNvCxnSpPr>
            <p:nvPr/>
          </p:nvCxnSpPr>
          <p:spPr>
            <a:xfrm rot="5400000">
              <a:off x="7124700" y="3162300"/>
              <a:ext cx="631918" cy="25091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24" idx="5"/>
              <a:endCxn id="26" idx="1"/>
            </p:cNvCxnSpPr>
            <p:nvPr/>
          </p:nvCxnSpPr>
          <p:spPr>
            <a:xfrm rot="16200000" flipH="1">
              <a:off x="7483382" y="3162300"/>
              <a:ext cx="578036" cy="1970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6" idx="4"/>
              <a:endCxn id="28" idx="0"/>
            </p:cNvCxnSpPr>
            <p:nvPr/>
          </p:nvCxnSpPr>
          <p:spPr>
            <a:xfrm rot="5400000">
              <a:off x="7505700" y="3870418"/>
              <a:ext cx="609600" cy="22860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26" idx="3"/>
              <a:endCxn id="25" idx="7"/>
            </p:cNvCxnSpPr>
            <p:nvPr/>
          </p:nvCxnSpPr>
          <p:spPr>
            <a:xfrm rot="5400000">
              <a:off x="7064282" y="3581400"/>
              <a:ext cx="730436" cy="8828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22" idx="4"/>
              <a:endCxn id="25" idx="1"/>
            </p:cNvCxnSpPr>
            <p:nvPr/>
          </p:nvCxnSpPr>
          <p:spPr>
            <a:xfrm rot="16200000" flipH="1">
              <a:off x="6438900" y="3946618"/>
              <a:ext cx="555718" cy="32711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22" idx="5"/>
              <a:endCxn id="28" idx="1"/>
            </p:cNvCxnSpPr>
            <p:nvPr/>
          </p:nvCxnSpPr>
          <p:spPr>
            <a:xfrm rot="16200000" flipH="1">
              <a:off x="6873782" y="3543300"/>
              <a:ext cx="501836" cy="10352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23" idx="3"/>
              <a:endCxn id="25" idx="0"/>
            </p:cNvCxnSpPr>
            <p:nvPr/>
          </p:nvCxnSpPr>
          <p:spPr>
            <a:xfrm rot="5400000">
              <a:off x="6781800" y="3886200"/>
              <a:ext cx="631918" cy="32711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23" idx="5"/>
              <a:endCxn id="28" idx="0"/>
            </p:cNvCxnSpPr>
            <p:nvPr/>
          </p:nvCxnSpPr>
          <p:spPr>
            <a:xfrm rot="16200000" flipH="1">
              <a:off x="7254782" y="3848100"/>
              <a:ext cx="555718" cy="32711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28" idx="3"/>
              <a:endCxn id="27" idx="7"/>
            </p:cNvCxnSpPr>
            <p:nvPr/>
          </p:nvCxnSpPr>
          <p:spPr>
            <a:xfrm rot="5400000">
              <a:off x="7292882" y="4572000"/>
              <a:ext cx="501836" cy="1970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25" idx="5"/>
              <a:endCxn id="27" idx="1"/>
            </p:cNvCxnSpPr>
            <p:nvPr/>
          </p:nvCxnSpPr>
          <p:spPr>
            <a:xfrm rot="16200000" flipH="1">
              <a:off x="6949982" y="4533900"/>
              <a:ext cx="425636" cy="349436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>
              <a:endCxn id="19" idx="0"/>
            </p:cNvCxnSpPr>
            <p:nvPr/>
          </p:nvCxnSpPr>
          <p:spPr>
            <a:xfrm rot="5400000">
              <a:off x="7113541" y="2106659"/>
              <a:ext cx="403318" cy="158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4"/>
            </p:cNvCxnSpPr>
            <p:nvPr/>
          </p:nvCxnSpPr>
          <p:spPr>
            <a:xfrm rot="5400000">
              <a:off x="7212059" y="5230859"/>
              <a:ext cx="358682" cy="158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7239000" y="2308318"/>
              <a:ext cx="152400" cy="152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315200" y="4899118"/>
              <a:ext cx="152400" cy="1524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ounded Rectangle 48"/>
          <p:cNvSpPr/>
          <p:nvPr/>
        </p:nvSpPr>
        <p:spPr>
          <a:xfrm>
            <a:off x="3581400" y="76200"/>
            <a:ext cx="5943600" cy="8382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Tw Cen MT" pitchFamily="34" charset="0"/>
              </a:rPr>
              <a:t>  </a:t>
            </a:r>
            <a:r>
              <a:rPr lang="en-US" sz="4400" dirty="0" smtClean="0">
                <a:latin typeface="Calibri" pitchFamily="34" charset="0"/>
              </a:rPr>
              <a:t>constructible sheaves</a:t>
            </a:r>
            <a:endParaRPr lang="en-US" sz="4400" dirty="0">
              <a:latin typeface="Calibri" pitchFamily="34" charset="0"/>
            </a:endParaRPr>
          </a:p>
        </p:txBody>
      </p:sp>
      <p:grpSp>
        <p:nvGrpSpPr>
          <p:cNvPr id="69" name="Group 168"/>
          <p:cNvGrpSpPr/>
          <p:nvPr/>
        </p:nvGrpSpPr>
        <p:grpSpPr>
          <a:xfrm>
            <a:off x="0" y="4572000"/>
            <a:ext cx="9144000" cy="1336965"/>
            <a:chOff x="0" y="1524000"/>
            <a:chExt cx="9144000" cy="1336965"/>
          </a:xfrm>
        </p:grpSpPr>
        <p:grpSp>
          <p:nvGrpSpPr>
            <p:cNvPr id="70" name="Group 145"/>
            <p:cNvGrpSpPr/>
            <p:nvPr/>
          </p:nvGrpSpPr>
          <p:grpSpPr>
            <a:xfrm>
              <a:off x="4405746" y="2286000"/>
              <a:ext cx="381000" cy="498764"/>
              <a:chOff x="2514600" y="1717962"/>
              <a:chExt cx="381000" cy="498764"/>
            </a:xfrm>
          </p:grpSpPr>
          <p:sp>
            <p:nvSpPr>
              <p:cNvPr id="114" name="Arc 113"/>
              <p:cNvSpPr/>
              <p:nvPr/>
            </p:nvSpPr>
            <p:spPr>
              <a:xfrm rot="16200000">
                <a:off x="2514600" y="1717962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Arc 114"/>
              <p:cNvSpPr/>
              <p:nvPr/>
            </p:nvSpPr>
            <p:spPr>
              <a:xfrm rot="16200000" flipH="1">
                <a:off x="2514600" y="1835726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6" name="Straight Connector 115"/>
              <p:cNvCxnSpPr>
                <a:stCxn id="114" idx="0"/>
                <a:endCxn id="115" idx="0"/>
              </p:cNvCxnSpPr>
              <p:nvPr/>
            </p:nvCxnSpPr>
            <p:spPr>
              <a:xfrm rot="5400000">
                <a:off x="2455718" y="1967344"/>
                <a:ext cx="117764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/>
            <p:cNvCxnSpPr/>
            <p:nvPr/>
          </p:nvCxnSpPr>
          <p:spPr>
            <a:xfrm>
              <a:off x="4572000" y="2286000"/>
              <a:ext cx="27432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/>
            <p:cNvSpPr/>
            <p:nvPr/>
          </p:nvSpPr>
          <p:spPr>
            <a:xfrm>
              <a:off x="4315692" y="2481502"/>
              <a:ext cx="152400" cy="15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040583" y="2209799"/>
              <a:ext cx="152400" cy="15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" name="Group 86"/>
            <p:cNvGrpSpPr/>
            <p:nvPr/>
          </p:nvGrpSpPr>
          <p:grpSpPr>
            <a:xfrm>
              <a:off x="1600200" y="1524000"/>
              <a:ext cx="574366" cy="381000"/>
              <a:chOff x="5181600" y="1600200"/>
              <a:chExt cx="574366" cy="381000"/>
            </a:xfrm>
          </p:grpSpPr>
          <p:sp>
            <p:nvSpPr>
              <p:cNvPr id="112" name="Flowchart: Delay 111"/>
              <p:cNvSpPr/>
              <p:nvPr/>
            </p:nvSpPr>
            <p:spPr>
              <a:xfrm>
                <a:off x="5181600" y="1600200"/>
                <a:ext cx="457200" cy="381000"/>
              </a:xfrm>
              <a:prstGeom prst="flowChartDelay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5638800" y="1732117"/>
                <a:ext cx="117166" cy="11716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76" name="Straight Connector 75"/>
            <p:cNvCxnSpPr/>
            <p:nvPr/>
          </p:nvCxnSpPr>
          <p:spPr>
            <a:xfrm>
              <a:off x="2180496" y="1714500"/>
              <a:ext cx="3610704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0" y="1600200"/>
              <a:ext cx="16002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103" idx="2"/>
            </p:cNvCxnSpPr>
            <p:nvPr/>
          </p:nvCxnSpPr>
          <p:spPr>
            <a:xfrm>
              <a:off x="1444334" y="1828800"/>
              <a:ext cx="155866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89"/>
            <p:cNvGrpSpPr/>
            <p:nvPr/>
          </p:nvGrpSpPr>
          <p:grpSpPr>
            <a:xfrm>
              <a:off x="3048000" y="2362200"/>
              <a:ext cx="574366" cy="381000"/>
              <a:chOff x="5181600" y="1600200"/>
              <a:chExt cx="574366" cy="381000"/>
            </a:xfrm>
          </p:grpSpPr>
          <p:sp>
            <p:nvSpPr>
              <p:cNvPr id="110" name="Flowchart: Delay 109"/>
              <p:cNvSpPr/>
              <p:nvPr/>
            </p:nvSpPr>
            <p:spPr>
              <a:xfrm>
                <a:off x="5181600" y="1600200"/>
                <a:ext cx="457200" cy="381000"/>
              </a:xfrm>
              <a:prstGeom prst="flowChartDelay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5638800" y="1732117"/>
                <a:ext cx="117166" cy="11716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0" name="Straight Connector 79"/>
            <p:cNvCxnSpPr/>
            <p:nvPr/>
          </p:nvCxnSpPr>
          <p:spPr>
            <a:xfrm>
              <a:off x="3628296" y="2552700"/>
              <a:ext cx="1400904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2819400" y="2438400"/>
              <a:ext cx="2286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0" y="2667000"/>
              <a:ext cx="30480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95"/>
            <p:cNvGrpSpPr/>
            <p:nvPr/>
          </p:nvGrpSpPr>
          <p:grpSpPr>
            <a:xfrm>
              <a:off x="5029200" y="2479965"/>
              <a:ext cx="574366" cy="381000"/>
              <a:chOff x="5181600" y="1600200"/>
              <a:chExt cx="574366" cy="381000"/>
            </a:xfrm>
          </p:grpSpPr>
          <p:sp>
            <p:nvSpPr>
              <p:cNvPr id="108" name="Flowchart: Delay 107"/>
              <p:cNvSpPr/>
              <p:nvPr/>
            </p:nvSpPr>
            <p:spPr>
              <a:xfrm>
                <a:off x="5181600" y="1600200"/>
                <a:ext cx="457200" cy="381000"/>
              </a:xfrm>
              <a:prstGeom prst="flowChartDelay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5638800" y="1732117"/>
                <a:ext cx="117166" cy="11716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4" name="Straight Connector 83"/>
            <p:cNvCxnSpPr>
              <a:endCxn id="98" idx="2"/>
            </p:cNvCxnSpPr>
            <p:nvPr/>
          </p:nvCxnSpPr>
          <p:spPr>
            <a:xfrm flipV="1">
              <a:off x="5609497" y="2667000"/>
              <a:ext cx="316784" cy="346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Group 101"/>
            <p:cNvGrpSpPr/>
            <p:nvPr/>
          </p:nvGrpSpPr>
          <p:grpSpPr>
            <a:xfrm>
              <a:off x="6553200" y="1643742"/>
              <a:ext cx="574366" cy="381000"/>
              <a:chOff x="5181600" y="1600200"/>
              <a:chExt cx="574366" cy="381000"/>
            </a:xfrm>
          </p:grpSpPr>
          <p:sp>
            <p:nvSpPr>
              <p:cNvPr id="106" name="Flowchart: Delay 105"/>
              <p:cNvSpPr/>
              <p:nvPr/>
            </p:nvSpPr>
            <p:spPr>
              <a:xfrm>
                <a:off x="5181600" y="1600200"/>
                <a:ext cx="457200" cy="381000"/>
              </a:xfrm>
              <a:prstGeom prst="flowChartDelay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5638800" y="1732117"/>
                <a:ext cx="117166" cy="11716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6" name="Straight Connector 85"/>
            <p:cNvCxnSpPr/>
            <p:nvPr/>
          </p:nvCxnSpPr>
          <p:spPr>
            <a:xfrm>
              <a:off x="7133496" y="1834242"/>
              <a:ext cx="2010504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5715000" y="1717603"/>
              <a:ext cx="838200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6295296" y="1948542"/>
              <a:ext cx="257904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128"/>
            <p:cNvGrpSpPr/>
            <p:nvPr/>
          </p:nvGrpSpPr>
          <p:grpSpPr>
            <a:xfrm>
              <a:off x="872835" y="1828800"/>
              <a:ext cx="761999" cy="838200"/>
              <a:chOff x="872835" y="1828800"/>
              <a:chExt cx="761999" cy="838200"/>
            </a:xfrm>
          </p:grpSpPr>
          <p:sp>
            <p:nvSpPr>
              <p:cNvPr id="103" name="Arc 102"/>
              <p:cNvSpPr/>
              <p:nvPr/>
            </p:nvSpPr>
            <p:spPr>
              <a:xfrm rot="16200000">
                <a:off x="1253834" y="1828800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/>
              <p:cNvSpPr/>
              <p:nvPr/>
            </p:nvSpPr>
            <p:spPr>
              <a:xfrm rot="5400000">
                <a:off x="872835" y="2286000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5" name="Straight Connector 104"/>
              <p:cNvCxnSpPr>
                <a:stCxn id="103" idx="0"/>
                <a:endCxn id="104" idx="0"/>
              </p:cNvCxnSpPr>
              <p:nvPr/>
            </p:nvCxnSpPr>
            <p:spPr>
              <a:xfrm rot="16200000" flipH="1">
                <a:off x="1025234" y="2247899"/>
                <a:ext cx="457200" cy="1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125"/>
            <p:cNvGrpSpPr/>
            <p:nvPr/>
          </p:nvGrpSpPr>
          <p:grpSpPr>
            <a:xfrm flipH="1">
              <a:off x="2286001" y="1717962"/>
              <a:ext cx="761999" cy="720438"/>
              <a:chOff x="2133601" y="1717962"/>
              <a:chExt cx="761999" cy="720438"/>
            </a:xfrm>
          </p:grpSpPr>
          <p:sp>
            <p:nvSpPr>
              <p:cNvPr id="100" name="Arc 99"/>
              <p:cNvSpPr/>
              <p:nvPr/>
            </p:nvSpPr>
            <p:spPr>
              <a:xfrm rot="16200000">
                <a:off x="2514600" y="1717962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/>
              <p:cNvSpPr/>
              <p:nvPr/>
            </p:nvSpPr>
            <p:spPr>
              <a:xfrm rot="5400000">
                <a:off x="2133601" y="2057400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2" name="Straight Connector 101"/>
              <p:cNvCxnSpPr>
                <a:stCxn id="100" idx="0"/>
                <a:endCxn id="101" idx="0"/>
              </p:cNvCxnSpPr>
              <p:nvPr/>
            </p:nvCxnSpPr>
            <p:spPr>
              <a:xfrm rot="16200000" flipH="1">
                <a:off x="2344881" y="2078181"/>
                <a:ext cx="339438" cy="1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129"/>
            <p:cNvGrpSpPr/>
            <p:nvPr/>
          </p:nvGrpSpPr>
          <p:grpSpPr>
            <a:xfrm>
              <a:off x="5735781" y="1948065"/>
              <a:ext cx="761999" cy="718935"/>
              <a:chOff x="872835" y="1830303"/>
              <a:chExt cx="761999" cy="718935"/>
            </a:xfrm>
          </p:grpSpPr>
          <p:sp>
            <p:nvSpPr>
              <p:cNvPr id="97" name="Arc 96"/>
              <p:cNvSpPr/>
              <p:nvPr/>
            </p:nvSpPr>
            <p:spPr>
              <a:xfrm rot="16200000">
                <a:off x="1253834" y="1830303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/>
              <p:cNvSpPr/>
              <p:nvPr/>
            </p:nvSpPr>
            <p:spPr>
              <a:xfrm rot="5400000">
                <a:off x="872835" y="2168238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9" name="Straight Connector 98"/>
              <p:cNvCxnSpPr>
                <a:stCxn id="97" idx="0"/>
                <a:endCxn id="98" idx="0"/>
              </p:cNvCxnSpPr>
              <p:nvPr/>
            </p:nvCxnSpPr>
            <p:spPr>
              <a:xfrm rot="16200000" flipH="1">
                <a:off x="1084867" y="2189769"/>
                <a:ext cx="337935" cy="1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137"/>
            <p:cNvGrpSpPr/>
            <p:nvPr/>
          </p:nvGrpSpPr>
          <p:grpSpPr>
            <a:xfrm flipH="1">
              <a:off x="7086600" y="1835727"/>
              <a:ext cx="381000" cy="450273"/>
              <a:chOff x="2514600" y="1717962"/>
              <a:chExt cx="381000" cy="450273"/>
            </a:xfrm>
          </p:grpSpPr>
          <p:sp>
            <p:nvSpPr>
              <p:cNvPr id="94" name="Arc 93"/>
              <p:cNvSpPr/>
              <p:nvPr/>
            </p:nvSpPr>
            <p:spPr>
              <a:xfrm rot="16200000">
                <a:off x="2514600" y="1717962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/>
              <p:cNvSpPr/>
              <p:nvPr/>
            </p:nvSpPr>
            <p:spPr>
              <a:xfrm rot="16200000" flipH="1">
                <a:off x="2514600" y="1787235"/>
                <a:ext cx="381000" cy="381000"/>
              </a:xfrm>
              <a:prstGeom prst="arc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Connector 95"/>
              <p:cNvCxnSpPr>
                <a:stCxn id="94" idx="0"/>
                <a:endCxn id="95" idx="0"/>
              </p:cNvCxnSpPr>
              <p:nvPr/>
            </p:nvCxnSpPr>
            <p:spPr>
              <a:xfrm rot="16200000" flipH="1">
                <a:off x="2479963" y="1943098"/>
                <a:ext cx="69273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3" name="Straight Connector 92"/>
            <p:cNvCxnSpPr>
              <a:stCxn id="115" idx="2"/>
            </p:cNvCxnSpPr>
            <p:nvPr/>
          </p:nvCxnSpPr>
          <p:spPr>
            <a:xfrm>
              <a:off x="4596246" y="2784764"/>
              <a:ext cx="432954" cy="1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69"/>
          <p:cNvGrpSpPr/>
          <p:nvPr/>
        </p:nvGrpSpPr>
        <p:grpSpPr>
          <a:xfrm>
            <a:off x="152400" y="4267200"/>
            <a:ext cx="8769159" cy="1413821"/>
            <a:chOff x="152400" y="1219200"/>
            <a:chExt cx="8769159" cy="1413821"/>
          </a:xfrm>
        </p:grpSpPr>
        <p:sp>
          <p:nvSpPr>
            <p:cNvPr id="118" name="TextBox 117"/>
            <p:cNvSpPr txBox="1"/>
            <p:nvPr/>
          </p:nvSpPr>
          <p:spPr>
            <a:xfrm>
              <a:off x="228600" y="1219200"/>
              <a:ext cx="5638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alibri" pitchFamily="34" charset="0"/>
                  <a:cs typeface="Calibri" pitchFamily="34" charset="0"/>
                </a:rPr>
                <a:t>data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52400" y="2294467"/>
              <a:ext cx="7617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alibri" pitchFamily="34" charset="0"/>
                  <a:cs typeface="Calibri" pitchFamily="34" charset="0"/>
                </a:rPr>
                <a:t>enable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153400" y="1464845"/>
              <a:ext cx="7681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alibri" pitchFamily="34" charset="0"/>
                  <a:cs typeface="Calibri" pitchFamily="34" charset="0"/>
                </a:rPr>
                <a:t>output</a:t>
              </a:r>
              <a:endParaRPr lang="en-US" sz="16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21" name="Oval 120"/>
          <p:cNvSpPr/>
          <p:nvPr/>
        </p:nvSpPr>
        <p:spPr>
          <a:xfrm>
            <a:off x="2590800" y="5105400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Oval 121"/>
          <p:cNvSpPr/>
          <p:nvPr/>
        </p:nvSpPr>
        <p:spPr>
          <a:xfrm>
            <a:off x="457200" y="5638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8458200" y="4817534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4343400" y="4690535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Oval 124"/>
          <p:cNvSpPr/>
          <p:nvPr/>
        </p:nvSpPr>
        <p:spPr>
          <a:xfrm>
            <a:off x="457200" y="45720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114800" y="5528732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Oval 126"/>
          <p:cNvSpPr/>
          <p:nvPr/>
        </p:nvSpPr>
        <p:spPr>
          <a:xfrm>
            <a:off x="5562600" y="5257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457200" y="4572000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/>
          <p:cNvSpPr/>
          <p:nvPr/>
        </p:nvSpPr>
        <p:spPr>
          <a:xfrm>
            <a:off x="457200" y="5638800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Oval 129"/>
          <p:cNvSpPr/>
          <p:nvPr/>
        </p:nvSpPr>
        <p:spPr>
          <a:xfrm>
            <a:off x="2589288" y="51054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4343400" y="4692321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8460095" y="4816644"/>
            <a:ext cx="152400" cy="152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Oval 132"/>
          <p:cNvSpPr/>
          <p:nvPr/>
        </p:nvSpPr>
        <p:spPr>
          <a:xfrm>
            <a:off x="5562600" y="5257809"/>
            <a:ext cx="152400" cy="152400"/>
          </a:xfrm>
          <a:prstGeom prst="ellipse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Oval 133"/>
          <p:cNvSpPr/>
          <p:nvPr/>
        </p:nvSpPr>
        <p:spPr>
          <a:xfrm>
            <a:off x="6048375" y="5410200"/>
            <a:ext cx="152400" cy="152400"/>
          </a:xfrm>
          <a:prstGeom prst="ellipse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047868" y="54102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Rounded Rectangle 137"/>
          <p:cNvSpPr/>
          <p:nvPr/>
        </p:nvSpPr>
        <p:spPr>
          <a:xfrm>
            <a:off x="-304800" y="3657600"/>
            <a:ext cx="4572000" cy="609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w Cen MT" pitchFamily="34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</a:rPr>
              <a:t>network switching sheaves</a:t>
            </a:r>
            <a:endParaRPr lang="en-US" sz="28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4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8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4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4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9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4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9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4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137" grpId="0" animBg="1"/>
      <p:bldP spid="136" grpId="0" animBg="1"/>
      <p:bldP spid="51" grpId="0" animBg="1"/>
      <p:bldP spid="67" grpId="0" animBg="1"/>
      <p:bldP spid="66" grpId="0" animBg="1"/>
      <p:bldP spid="65" grpId="0" animBg="1"/>
      <p:bldP spid="64" grpId="0" animBg="1"/>
      <p:bldP spid="15" grpId="0" animBg="1"/>
      <p:bldP spid="20" grpId="0" animBg="1"/>
      <p:bldP spid="55" grpId="0" animBg="1"/>
      <p:bldP spid="57" grpId="0" animBg="1"/>
      <p:bldP spid="59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9"/>
          <p:cNvGrpSpPr/>
          <p:nvPr/>
        </p:nvGrpSpPr>
        <p:grpSpPr>
          <a:xfrm>
            <a:off x="7191375" y="-342862"/>
            <a:ext cx="2590800" cy="2870228"/>
            <a:chOff x="8610600" y="2383518"/>
            <a:chExt cx="2231118" cy="2362427"/>
          </a:xfrm>
        </p:grpSpPr>
        <p:sp>
          <p:nvSpPr>
            <p:cNvPr id="3" name="Rounded Rectangle 2"/>
            <p:cNvSpPr/>
            <p:nvPr/>
          </p:nvSpPr>
          <p:spPr>
            <a:xfrm>
              <a:off x="8610600" y="25146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rgbClr val="00FA00">
                <a:alpha val="50196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13" descr="windi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5981"/>
            <a:stretch>
              <a:fillRect/>
            </a:stretch>
          </p:blipFill>
          <p:spPr bwMode="auto">
            <a:xfrm rot="18085686">
              <a:off x="8610373" y="2514600"/>
              <a:ext cx="2362427" cy="2100263"/>
            </a:xfrm>
            <a:prstGeom prst="rect">
              <a:avLst/>
            </a:prstGeom>
            <a:noFill/>
          </p:spPr>
        </p:pic>
      </p:grpSp>
      <p:grpSp>
        <p:nvGrpSpPr>
          <p:cNvPr id="5" name="Group 128"/>
          <p:cNvGrpSpPr/>
          <p:nvPr/>
        </p:nvGrpSpPr>
        <p:grpSpPr>
          <a:xfrm>
            <a:off x="8429627" y="2057401"/>
            <a:ext cx="2477561" cy="2592216"/>
            <a:chOff x="4800600" y="-171636"/>
            <a:chExt cx="2477561" cy="2477561"/>
          </a:xfrm>
        </p:grpSpPr>
        <p:sp>
          <p:nvSpPr>
            <p:cNvPr id="124" name="Rounded Rectangle 123"/>
            <p:cNvSpPr/>
            <p:nvPr/>
          </p:nvSpPr>
          <p:spPr>
            <a:xfrm>
              <a:off x="4800600" y="-171636"/>
              <a:ext cx="2477561" cy="2477561"/>
            </a:xfrm>
            <a:prstGeom prst="roundRect">
              <a:avLst>
                <a:gd name="adj" fmla="val 24524"/>
              </a:avLst>
            </a:prstGeom>
            <a:solidFill>
              <a:srgbClr val="FFFFFF">
                <a:alpha val="80000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35" descr="icosahedron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702281">
              <a:off x="5029200" y="0"/>
              <a:ext cx="2133600" cy="2232530"/>
            </a:xfrm>
            <a:prstGeom prst="rect">
              <a:avLst/>
            </a:prstGeom>
            <a:noFill/>
          </p:spPr>
        </p:pic>
      </p:grpSp>
      <p:grpSp>
        <p:nvGrpSpPr>
          <p:cNvPr id="7" name="Group 121"/>
          <p:cNvGrpSpPr/>
          <p:nvPr/>
        </p:nvGrpSpPr>
        <p:grpSpPr>
          <a:xfrm>
            <a:off x="7153275" y="4410454"/>
            <a:ext cx="2590800" cy="2710694"/>
            <a:chOff x="7315200" y="3257550"/>
            <a:chExt cx="2590800" cy="2590800"/>
          </a:xfrm>
        </p:grpSpPr>
        <p:sp>
          <p:nvSpPr>
            <p:cNvPr id="110" name="Rounded Rectangle 109"/>
            <p:cNvSpPr/>
            <p:nvPr/>
          </p:nvSpPr>
          <p:spPr>
            <a:xfrm>
              <a:off x="7315200" y="3257550"/>
              <a:ext cx="2477561" cy="2477561"/>
            </a:xfrm>
            <a:prstGeom prst="roundRect">
              <a:avLst>
                <a:gd name="adj" fmla="val 24524"/>
              </a:avLst>
            </a:prstGeom>
            <a:solidFill>
              <a:srgbClr val="FFC000">
                <a:alpha val="50196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120"/>
            <p:cNvGrpSpPr/>
            <p:nvPr/>
          </p:nvGrpSpPr>
          <p:grpSpPr>
            <a:xfrm>
              <a:off x="7391400" y="3333750"/>
              <a:ext cx="2514600" cy="2514600"/>
              <a:chOff x="2590800" y="1581150"/>
              <a:chExt cx="2514600" cy="2514600"/>
            </a:xfrm>
          </p:grpSpPr>
          <p:sp>
            <p:nvSpPr>
              <p:cNvPr id="112" name="Oval 111"/>
              <p:cNvSpPr/>
              <p:nvPr/>
            </p:nvSpPr>
            <p:spPr>
              <a:xfrm>
                <a:off x="2590800" y="1581150"/>
                <a:ext cx="2514600" cy="25146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2743200" y="1733550"/>
                <a:ext cx="2209800" cy="22098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2895600" y="1885950"/>
                <a:ext cx="1905000" cy="19050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3048000" y="2038350"/>
                <a:ext cx="1600200" cy="16002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3200400" y="2190750"/>
                <a:ext cx="1295400" cy="12954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3352800" y="2343150"/>
                <a:ext cx="990600" cy="9906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3505200" y="2495550"/>
                <a:ext cx="685800" cy="6858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3657600" y="2647950"/>
                <a:ext cx="381000" cy="3810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3810000" y="2800350"/>
                <a:ext cx="76200" cy="76200"/>
              </a:xfrm>
              <a:prstGeom prst="ellipse">
                <a:avLst/>
              </a:prstGeom>
              <a:solidFill>
                <a:srgbClr val="FFFFFF">
                  <a:alpha val="5098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61"/>
          <p:cNvGrpSpPr/>
          <p:nvPr/>
        </p:nvGrpSpPr>
        <p:grpSpPr>
          <a:xfrm>
            <a:off x="5867402" y="2159001"/>
            <a:ext cx="2477561" cy="2592216"/>
            <a:chOff x="4114800" y="3200400"/>
            <a:chExt cx="2133600" cy="2133600"/>
          </a:xfrm>
        </p:grpSpPr>
        <p:sp>
          <p:nvSpPr>
            <p:cNvPr id="97" name="Rounded Rectangle 96"/>
            <p:cNvSpPr/>
            <p:nvPr/>
          </p:nvSpPr>
          <p:spPr>
            <a:xfrm>
              <a:off x="4114800" y="32004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chemeClr val="accent2">
                <a:lumMod val="50000"/>
                <a:alpha val="50196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40"/>
            <p:cNvGrpSpPr/>
            <p:nvPr/>
          </p:nvGrpSpPr>
          <p:grpSpPr>
            <a:xfrm>
              <a:off x="4237059" y="3505202"/>
              <a:ext cx="1905001" cy="1600202"/>
              <a:chOff x="4419600" y="3566328"/>
              <a:chExt cx="1676400" cy="1386672"/>
            </a:xfrm>
          </p:grpSpPr>
          <p:sp>
            <p:nvSpPr>
              <p:cNvPr id="100" name="Isosceles Triangle 99"/>
              <p:cNvSpPr/>
              <p:nvPr/>
            </p:nvSpPr>
            <p:spPr>
              <a:xfrm>
                <a:off x="4495800" y="3657600"/>
                <a:ext cx="990600" cy="1219200"/>
              </a:xfrm>
              <a:prstGeom prst="triangle">
                <a:avLst/>
              </a:prstGeom>
              <a:solidFill>
                <a:schemeClr val="accent2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Isosceles Triangle 100"/>
              <p:cNvSpPr/>
              <p:nvPr/>
            </p:nvSpPr>
            <p:spPr>
              <a:xfrm rot="10800000">
                <a:off x="5029201" y="3657600"/>
                <a:ext cx="990600" cy="1219200"/>
              </a:xfrm>
              <a:prstGeom prst="triangle">
                <a:avLst/>
              </a:prstGeom>
              <a:solidFill>
                <a:schemeClr val="accent2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4927880" y="3566328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5943600" y="3581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72"/>
              <p:cNvSpPr/>
              <p:nvPr/>
            </p:nvSpPr>
            <p:spPr>
              <a:xfrm>
                <a:off x="4419600" y="4800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5430296" y="48006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9" name="Straight Connector 98"/>
            <p:cNvCxnSpPr/>
            <p:nvPr/>
          </p:nvCxnSpPr>
          <p:spPr>
            <a:xfrm rot="5400000">
              <a:off x="4533193" y="3509316"/>
              <a:ext cx="1282583" cy="1609360"/>
            </a:xfrm>
            <a:prstGeom prst="line">
              <a:avLst/>
            </a:prstGeom>
            <a:ln>
              <a:prstDash val="dash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 131"/>
          <p:cNvGrpSpPr/>
          <p:nvPr/>
        </p:nvGrpSpPr>
        <p:grpSpPr>
          <a:xfrm>
            <a:off x="4629152" y="-177800"/>
            <a:ext cx="2477561" cy="2592216"/>
            <a:chOff x="4800600" y="-171450"/>
            <a:chExt cx="2477561" cy="2477561"/>
          </a:xfrm>
        </p:grpSpPr>
        <p:sp>
          <p:nvSpPr>
            <p:cNvPr id="131" name="Rounded Rectangle 130"/>
            <p:cNvSpPr/>
            <p:nvPr/>
          </p:nvSpPr>
          <p:spPr>
            <a:xfrm>
              <a:off x="4800600" y="-171450"/>
              <a:ext cx="2477561" cy="2477561"/>
            </a:xfrm>
            <a:prstGeom prst="roundRect">
              <a:avLst>
                <a:gd name="adj" fmla="val 24524"/>
              </a:avLst>
            </a:prstGeom>
            <a:solidFill>
              <a:srgbClr val="EF0BEF">
                <a:alpha val="49804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0" name="Picture 129" descr="hexgridexample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 l="1977" t="52040" r="53201" b="13002"/>
            <a:stretch>
              <a:fillRect/>
            </a:stretch>
          </p:blipFill>
          <p:spPr>
            <a:xfrm>
              <a:off x="4831080" y="-152400"/>
              <a:ext cx="2423160" cy="243628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61"/>
          <p:cNvGrpSpPr/>
          <p:nvPr/>
        </p:nvGrpSpPr>
        <p:grpSpPr>
          <a:xfrm>
            <a:off x="4584702" y="4468985"/>
            <a:ext cx="2477561" cy="2592216"/>
            <a:chOff x="3962400" y="3810000"/>
            <a:chExt cx="2133600" cy="2133600"/>
          </a:xfrm>
        </p:grpSpPr>
        <p:sp>
          <p:nvSpPr>
            <p:cNvPr id="6" name="Rounded Rectangle 5"/>
            <p:cNvSpPr/>
            <p:nvPr/>
          </p:nvSpPr>
          <p:spPr>
            <a:xfrm>
              <a:off x="3962400" y="38100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chemeClr val="bg1">
                <a:alpha val="50196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112"/>
            <p:cNvGrpSpPr/>
            <p:nvPr/>
          </p:nvGrpSpPr>
          <p:grpSpPr>
            <a:xfrm>
              <a:off x="3995738" y="3835401"/>
              <a:ext cx="2039938" cy="1993901"/>
              <a:chOff x="3192463" y="2571751"/>
              <a:chExt cx="2039938" cy="1993901"/>
            </a:xfrm>
          </p:grpSpPr>
          <p:sp>
            <p:nvSpPr>
              <p:cNvPr id="8" name="Circular Arrow 7"/>
              <p:cNvSpPr/>
              <p:nvPr/>
            </p:nvSpPr>
            <p:spPr>
              <a:xfrm>
                <a:off x="3581400" y="2971800"/>
                <a:ext cx="1295400" cy="1295400"/>
              </a:xfrm>
              <a:prstGeom prst="circularArrow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1" name="Group 13"/>
              <p:cNvGrpSpPr>
                <a:grpSpLocks/>
              </p:cNvGrpSpPr>
              <p:nvPr/>
            </p:nvGrpSpPr>
            <p:grpSpPr bwMode="auto">
              <a:xfrm>
                <a:off x="3192463" y="2571751"/>
                <a:ext cx="2039938" cy="1993901"/>
                <a:chOff x="667" y="892"/>
                <a:chExt cx="1285" cy="1256"/>
              </a:xfrm>
            </p:grpSpPr>
            <p:sp>
              <p:nvSpPr>
                <p:cNvPr id="18" name="Line 14"/>
                <p:cNvSpPr>
                  <a:spLocks noChangeShapeType="1"/>
                </p:cNvSpPr>
                <p:nvPr/>
              </p:nvSpPr>
              <p:spPr bwMode="auto">
                <a:xfrm>
                  <a:off x="1320" y="1568"/>
                  <a:ext cx="632" cy="38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732" y="1560"/>
                  <a:ext cx="580" cy="4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672" y="1296"/>
                  <a:ext cx="656" cy="2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320" y="892"/>
                  <a:ext cx="256" cy="6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Line 18"/>
                <p:cNvSpPr>
                  <a:spLocks noChangeShapeType="1"/>
                </p:cNvSpPr>
                <p:nvPr/>
              </p:nvSpPr>
              <p:spPr bwMode="auto">
                <a:xfrm>
                  <a:off x="1328" y="1560"/>
                  <a:ext cx="232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Oval 20"/>
                <p:cNvSpPr>
                  <a:spLocks noChangeArrowheads="1"/>
                </p:cNvSpPr>
                <p:nvPr/>
              </p:nvSpPr>
              <p:spPr bwMode="auto">
                <a:xfrm>
                  <a:off x="667" y="1246"/>
                  <a:ext cx="112" cy="112"/>
                </a:xfrm>
                <a:prstGeom prst="ellipse">
                  <a:avLst/>
                </a:prstGeom>
                <a:solidFill>
                  <a:srgbClr val="66FF66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Oval 22"/>
                <p:cNvSpPr>
                  <a:spLocks noChangeArrowheads="1"/>
                </p:cNvSpPr>
                <p:nvPr/>
              </p:nvSpPr>
              <p:spPr bwMode="auto">
                <a:xfrm>
                  <a:off x="1508" y="2036"/>
                  <a:ext cx="112" cy="112"/>
                </a:xfrm>
                <a:prstGeom prst="ellipse">
                  <a:avLst/>
                </a:prstGeom>
                <a:solidFill>
                  <a:schemeClr val="accent3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" name="Oval 35"/>
              <p:cNvSpPr>
                <a:spLocks noChangeArrowheads="1"/>
              </p:cNvSpPr>
              <p:nvPr/>
            </p:nvSpPr>
            <p:spPr bwMode="auto">
              <a:xfrm>
                <a:off x="4140200" y="3556000"/>
                <a:ext cx="177800" cy="177800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1" name="Group 37"/>
              <p:cNvGrpSpPr>
                <a:grpSpLocks/>
              </p:cNvGrpSpPr>
              <p:nvPr/>
            </p:nvGrpSpPr>
            <p:grpSpPr bwMode="auto">
              <a:xfrm>
                <a:off x="3881440" y="3295668"/>
                <a:ext cx="673101" cy="703269"/>
                <a:chOff x="1101" y="1348"/>
                <a:chExt cx="424" cy="443"/>
              </a:xfrm>
            </p:grpSpPr>
            <p:sp>
              <p:nvSpPr>
                <p:cNvPr id="12" name="Oval 38"/>
                <p:cNvSpPr>
                  <a:spLocks noChangeArrowheads="1"/>
                </p:cNvSpPr>
                <p:nvPr/>
              </p:nvSpPr>
              <p:spPr bwMode="auto">
                <a:xfrm>
                  <a:off x="1117" y="1367"/>
                  <a:ext cx="393" cy="403"/>
                </a:xfrm>
                <a:prstGeom prst="ellipse">
                  <a:avLst/>
                </a:prstGeom>
                <a:solidFill>
                  <a:schemeClr val="tx1">
                    <a:alpha val="10001"/>
                  </a:schemeClr>
                </a:solidFill>
                <a:ln w="28575">
                  <a:solidFill>
                    <a:schemeClr val="tx1">
                      <a:alpha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" name="Oval 39"/>
                <p:cNvSpPr>
                  <a:spLocks noChangeArrowheads="1"/>
                </p:cNvSpPr>
                <p:nvPr/>
              </p:nvSpPr>
              <p:spPr bwMode="auto">
                <a:xfrm>
                  <a:off x="1121" y="1661"/>
                  <a:ext cx="73" cy="76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Oval 40"/>
                <p:cNvSpPr>
                  <a:spLocks noChangeArrowheads="1"/>
                </p:cNvSpPr>
                <p:nvPr/>
              </p:nvSpPr>
              <p:spPr bwMode="auto">
                <a:xfrm>
                  <a:off x="1101" y="1453"/>
                  <a:ext cx="73" cy="76"/>
                </a:xfrm>
                <a:prstGeom prst="ellipse">
                  <a:avLst/>
                </a:prstGeom>
                <a:solidFill>
                  <a:srgbClr val="66FF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Oval 41"/>
                <p:cNvSpPr>
                  <a:spLocks noChangeArrowheads="1"/>
                </p:cNvSpPr>
                <p:nvPr/>
              </p:nvSpPr>
              <p:spPr bwMode="auto">
                <a:xfrm>
                  <a:off x="1372" y="1715"/>
                  <a:ext cx="73" cy="76"/>
                </a:xfrm>
                <a:prstGeom prst="ellipse">
                  <a:avLst/>
                </a:prstGeom>
                <a:solidFill>
                  <a:schemeClr val="accent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Oval 42"/>
                <p:cNvSpPr>
                  <a:spLocks noChangeArrowheads="1"/>
                </p:cNvSpPr>
                <p:nvPr/>
              </p:nvSpPr>
              <p:spPr bwMode="auto">
                <a:xfrm>
                  <a:off x="1356" y="1348"/>
                  <a:ext cx="73" cy="7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Oval 43"/>
                <p:cNvSpPr>
                  <a:spLocks noChangeArrowheads="1"/>
                </p:cNvSpPr>
                <p:nvPr/>
              </p:nvSpPr>
              <p:spPr bwMode="auto">
                <a:xfrm>
                  <a:off x="1452" y="1633"/>
                  <a:ext cx="73" cy="7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4" name="Group 69"/>
          <p:cNvGrpSpPr/>
          <p:nvPr/>
        </p:nvGrpSpPr>
        <p:grpSpPr>
          <a:xfrm>
            <a:off x="3302002" y="2132186"/>
            <a:ext cx="2477561" cy="2592216"/>
            <a:chOff x="3733800" y="3200400"/>
            <a:chExt cx="2133600" cy="2133600"/>
          </a:xfrm>
        </p:grpSpPr>
        <p:sp>
          <p:nvSpPr>
            <p:cNvPr id="26" name="Rounded Rectangle 25"/>
            <p:cNvSpPr/>
            <p:nvPr/>
          </p:nvSpPr>
          <p:spPr>
            <a:xfrm>
              <a:off x="3733800" y="32004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rgbClr val="00B0F0">
                <a:alpha val="50196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70489" y="3228622"/>
              <a:ext cx="2077155" cy="2088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5" name="Group 51"/>
          <p:cNvGrpSpPr/>
          <p:nvPr/>
        </p:nvGrpSpPr>
        <p:grpSpPr>
          <a:xfrm>
            <a:off x="2070102" y="-152400"/>
            <a:ext cx="2477561" cy="2592216"/>
            <a:chOff x="4713512" y="3429000"/>
            <a:chExt cx="1828800" cy="1828800"/>
          </a:xfrm>
        </p:grpSpPr>
        <p:sp>
          <p:nvSpPr>
            <p:cNvPr id="81" name="Rounded Rectangle 80"/>
            <p:cNvSpPr/>
            <p:nvPr/>
          </p:nvSpPr>
          <p:spPr>
            <a:xfrm>
              <a:off x="4713512" y="3429000"/>
              <a:ext cx="1828800" cy="1828800"/>
            </a:xfrm>
            <a:prstGeom prst="roundRect">
              <a:avLst>
                <a:gd name="adj" fmla="val 24524"/>
              </a:avLst>
            </a:prstGeom>
            <a:solidFill>
              <a:schemeClr val="tx1">
                <a:alpha val="50196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53"/>
            <p:cNvSpPr/>
            <p:nvPr/>
          </p:nvSpPr>
          <p:spPr>
            <a:xfrm>
              <a:off x="4876800" y="3795124"/>
              <a:ext cx="457200" cy="457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ight Arrow 82"/>
            <p:cNvSpPr/>
            <p:nvPr/>
          </p:nvSpPr>
          <p:spPr>
            <a:xfrm rot="19574742">
              <a:off x="5105400" y="3765530"/>
              <a:ext cx="457200" cy="226464"/>
            </a:xfrm>
            <a:prstGeom prst="rightArrow">
              <a:avLst/>
            </a:prstGeom>
            <a:solidFill>
              <a:schemeClr val="accen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5846877" y="4038600"/>
              <a:ext cx="457200" cy="457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ight Arrow 84"/>
            <p:cNvSpPr/>
            <p:nvPr/>
          </p:nvSpPr>
          <p:spPr>
            <a:xfrm rot="18745653">
              <a:off x="6010593" y="3945849"/>
              <a:ext cx="457200" cy="226464"/>
            </a:xfrm>
            <a:prstGeom prst="rightArrow">
              <a:avLst/>
            </a:prstGeom>
            <a:solidFill>
              <a:schemeClr val="accen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5181600" y="4648200"/>
              <a:ext cx="457200" cy="457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ight Arrow 86"/>
            <p:cNvSpPr/>
            <p:nvPr/>
          </p:nvSpPr>
          <p:spPr>
            <a:xfrm rot="18787752">
              <a:off x="5383509" y="4553291"/>
              <a:ext cx="457200" cy="226464"/>
            </a:xfrm>
            <a:prstGeom prst="rightArrow">
              <a:avLst/>
            </a:prstGeom>
            <a:solidFill>
              <a:schemeClr val="accent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129"/>
          <p:cNvGrpSpPr/>
          <p:nvPr/>
        </p:nvGrpSpPr>
        <p:grpSpPr>
          <a:xfrm>
            <a:off x="-496361" y="-152400"/>
            <a:ext cx="2477561" cy="2592216"/>
            <a:chOff x="-1676400" y="2590800"/>
            <a:chExt cx="2133600" cy="2133600"/>
          </a:xfrm>
        </p:grpSpPr>
        <p:sp>
          <p:nvSpPr>
            <p:cNvPr id="89" name="Rounded Rectangle 88"/>
            <p:cNvSpPr/>
            <p:nvPr/>
          </p:nvSpPr>
          <p:spPr>
            <a:xfrm>
              <a:off x="-1676400" y="25908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rgbClr val="0070C0">
                <a:alpha val="50196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3"/>
            <p:cNvGrpSpPr/>
            <p:nvPr/>
          </p:nvGrpSpPr>
          <p:grpSpPr>
            <a:xfrm>
              <a:off x="-1142974" y="2960518"/>
              <a:ext cx="1417658" cy="1687688"/>
              <a:chOff x="6878638" y="3556000"/>
              <a:chExt cx="533400" cy="635000"/>
            </a:xfrm>
          </p:grpSpPr>
          <p:sp>
            <p:nvSpPr>
              <p:cNvPr id="91" name="Down Arrow 90"/>
              <p:cNvSpPr/>
              <p:nvPr/>
            </p:nvSpPr>
            <p:spPr>
              <a:xfrm>
                <a:off x="7067483" y="3784600"/>
                <a:ext cx="152400" cy="406400"/>
              </a:xfrm>
              <a:prstGeom prst="downArrow">
                <a:avLst/>
              </a:prstGeom>
              <a:solidFill>
                <a:schemeClr val="accent6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Down Arrow 91"/>
              <p:cNvSpPr/>
              <p:nvPr/>
            </p:nvSpPr>
            <p:spPr>
              <a:xfrm>
                <a:off x="7259638" y="3556000"/>
                <a:ext cx="152400" cy="406400"/>
              </a:xfrm>
              <a:prstGeom prst="downArrow">
                <a:avLst/>
              </a:prstGeom>
              <a:solidFill>
                <a:schemeClr val="accent6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Down Arrow 92"/>
              <p:cNvSpPr/>
              <p:nvPr/>
            </p:nvSpPr>
            <p:spPr>
              <a:xfrm>
                <a:off x="6878638" y="3556000"/>
                <a:ext cx="152400" cy="406400"/>
              </a:xfrm>
              <a:prstGeom prst="downArrow">
                <a:avLst/>
              </a:prstGeom>
              <a:solidFill>
                <a:schemeClr val="accent6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" name="Group 59"/>
          <p:cNvGrpSpPr/>
          <p:nvPr/>
        </p:nvGrpSpPr>
        <p:grpSpPr>
          <a:xfrm>
            <a:off x="2019302" y="4468985"/>
            <a:ext cx="2477561" cy="2592216"/>
            <a:chOff x="5867400" y="4267200"/>
            <a:chExt cx="2133600" cy="2133600"/>
          </a:xfrm>
        </p:grpSpPr>
        <p:sp>
          <p:nvSpPr>
            <p:cNvPr id="29" name="Rounded Rectangle 28"/>
            <p:cNvSpPr/>
            <p:nvPr/>
          </p:nvSpPr>
          <p:spPr>
            <a:xfrm>
              <a:off x="5867400" y="42672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chemeClr val="accent2">
                <a:alpha val="50196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53"/>
            <p:cNvGrpSpPr/>
            <p:nvPr/>
          </p:nvGrpSpPr>
          <p:grpSpPr>
            <a:xfrm>
              <a:off x="5897878" y="4648200"/>
              <a:ext cx="2057399" cy="1493916"/>
              <a:chOff x="2239853" y="2362200"/>
              <a:chExt cx="1676400" cy="1217265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239853" y="2362200"/>
                <a:ext cx="656305" cy="433493"/>
              </a:xfrm>
              <a:prstGeom prst="roundRect">
                <a:avLst>
                  <a:gd name="adj" fmla="val 50000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3290820" y="2362200"/>
                <a:ext cx="625433" cy="433493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33" name="Rounded Rectangle 49"/>
              <p:cNvSpPr/>
              <p:nvPr/>
            </p:nvSpPr>
            <p:spPr>
              <a:xfrm>
                <a:off x="2773253" y="3145972"/>
                <a:ext cx="609600" cy="433493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34" name="Straight Arrow Connector 33"/>
              <p:cNvCxnSpPr>
                <a:stCxn id="31" idx="3"/>
                <a:endCxn id="32" idx="1"/>
              </p:cNvCxnSpPr>
              <p:nvPr/>
            </p:nvCxnSpPr>
            <p:spPr>
              <a:xfrm>
                <a:off x="2896158" y="2578947"/>
                <a:ext cx="39466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31" idx="2"/>
              </p:cNvCxnSpPr>
              <p:nvPr/>
            </p:nvCxnSpPr>
            <p:spPr>
              <a:xfrm rot="16200000" flipH="1">
                <a:off x="2506376" y="2857322"/>
                <a:ext cx="404707" cy="28144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>
                <a:endCxn id="32" idx="2"/>
              </p:cNvCxnSpPr>
              <p:nvPr/>
            </p:nvCxnSpPr>
            <p:spPr>
              <a:xfrm rot="5400000" flipH="1" flipV="1">
                <a:off x="3250202" y="2816021"/>
                <a:ext cx="373663" cy="33300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>
                <a:off x="3394706" y="3405293"/>
                <a:ext cx="509129" cy="12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2277106" y="3405293"/>
                <a:ext cx="509129" cy="12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4" name="Group 46"/>
          <p:cNvGrpSpPr/>
          <p:nvPr/>
        </p:nvGrpSpPr>
        <p:grpSpPr>
          <a:xfrm>
            <a:off x="736602" y="2132186"/>
            <a:ext cx="2477561" cy="2592216"/>
            <a:chOff x="5135880" y="3581400"/>
            <a:chExt cx="2133600" cy="2133600"/>
          </a:xfrm>
        </p:grpSpPr>
        <p:sp>
          <p:nvSpPr>
            <p:cNvPr id="40" name="Rounded Rectangle 39"/>
            <p:cNvSpPr/>
            <p:nvPr/>
          </p:nvSpPr>
          <p:spPr>
            <a:xfrm>
              <a:off x="5135880" y="3581400"/>
              <a:ext cx="2133600" cy="2133600"/>
            </a:xfrm>
            <a:prstGeom prst="roundRect">
              <a:avLst>
                <a:gd name="adj" fmla="val 24524"/>
              </a:avLst>
            </a:prstGeom>
            <a:solidFill>
              <a:srgbClr val="7030A0">
                <a:alpha val="50196"/>
              </a:srgb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" name="Group 11"/>
            <p:cNvGrpSpPr>
              <a:grpSpLocks/>
            </p:cNvGrpSpPr>
            <p:nvPr/>
          </p:nvGrpSpPr>
          <p:grpSpPr bwMode="auto">
            <a:xfrm>
              <a:off x="5257800" y="3657597"/>
              <a:ext cx="1921011" cy="1990721"/>
              <a:chOff x="288" y="1392"/>
              <a:chExt cx="2382" cy="2454"/>
            </a:xfrm>
          </p:grpSpPr>
          <p:sp>
            <p:nvSpPr>
              <p:cNvPr id="42" name="Oval 12"/>
              <p:cNvSpPr>
                <a:spLocks noChangeArrowheads="1"/>
              </p:cNvSpPr>
              <p:nvPr/>
            </p:nvSpPr>
            <p:spPr bwMode="auto">
              <a:xfrm rot="2660079">
                <a:off x="288" y="2624"/>
                <a:ext cx="1222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auto">
              <a:xfrm rot="2660079">
                <a:off x="1233" y="2483"/>
                <a:ext cx="1222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Oval 14"/>
              <p:cNvSpPr>
                <a:spLocks noChangeArrowheads="1"/>
              </p:cNvSpPr>
              <p:nvPr/>
            </p:nvSpPr>
            <p:spPr bwMode="auto">
              <a:xfrm rot="2660079">
                <a:off x="561" y="1482"/>
                <a:ext cx="1223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auto">
              <a:xfrm rot="2660079">
                <a:off x="1406" y="2306"/>
                <a:ext cx="1222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16"/>
              <p:cNvSpPr>
                <a:spLocks noChangeArrowheads="1"/>
              </p:cNvSpPr>
              <p:nvPr/>
            </p:nvSpPr>
            <p:spPr bwMode="auto">
              <a:xfrm rot="2660079">
                <a:off x="389" y="1659"/>
                <a:ext cx="1222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Rectangle 17"/>
              <p:cNvSpPr>
                <a:spLocks noChangeArrowheads="1"/>
              </p:cNvSpPr>
              <p:nvPr/>
            </p:nvSpPr>
            <p:spPr bwMode="auto">
              <a:xfrm rot="2660079">
                <a:off x="917" y="2459"/>
                <a:ext cx="1190" cy="247"/>
              </a:xfrm>
              <a:prstGeom prst="rect">
                <a:avLst/>
              </a:prstGeom>
              <a:noFill/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18"/>
              <p:cNvSpPr>
                <a:spLocks noChangeArrowheads="1"/>
              </p:cNvSpPr>
              <p:nvPr/>
            </p:nvSpPr>
            <p:spPr bwMode="auto">
              <a:xfrm rot="2660079">
                <a:off x="935" y="2206"/>
                <a:ext cx="129" cy="128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19"/>
              <p:cNvSpPr>
                <a:spLocks noChangeArrowheads="1"/>
              </p:cNvSpPr>
              <p:nvPr/>
            </p:nvSpPr>
            <p:spPr bwMode="auto">
              <a:xfrm rot="2660079">
                <a:off x="1108" y="2029"/>
                <a:ext cx="129" cy="128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Oval 20"/>
              <p:cNvSpPr>
                <a:spLocks noChangeArrowheads="1"/>
              </p:cNvSpPr>
              <p:nvPr/>
            </p:nvSpPr>
            <p:spPr bwMode="auto">
              <a:xfrm rot="2660079">
                <a:off x="856" y="3154"/>
                <a:ext cx="129" cy="129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6" name="Group 21"/>
              <p:cNvGrpSpPr>
                <a:grpSpLocks/>
              </p:cNvGrpSpPr>
              <p:nvPr/>
            </p:nvGrpSpPr>
            <p:grpSpPr bwMode="auto">
              <a:xfrm>
                <a:off x="926" y="2160"/>
                <a:ext cx="1008" cy="1055"/>
                <a:chOff x="926" y="2160"/>
                <a:chExt cx="1008" cy="1055"/>
              </a:xfrm>
            </p:grpSpPr>
            <p:sp>
              <p:nvSpPr>
                <p:cNvPr id="61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926" y="2333"/>
                  <a:ext cx="43" cy="805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938" y="2160"/>
                  <a:ext cx="208" cy="982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998" y="2944"/>
                  <a:ext cx="936" cy="271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998" y="3113"/>
                  <a:ext cx="759" cy="102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" name="Oval 26"/>
              <p:cNvSpPr>
                <a:spLocks noChangeArrowheads="1"/>
              </p:cNvSpPr>
              <p:nvPr/>
            </p:nvSpPr>
            <p:spPr bwMode="auto">
              <a:xfrm rot="2660079">
                <a:off x="1448" y="1392"/>
                <a:ext cx="1222" cy="1222"/>
              </a:xfrm>
              <a:prstGeom prst="ellipse">
                <a:avLst/>
              </a:prstGeom>
              <a:solidFill>
                <a:srgbClr val="99CC00">
                  <a:alpha val="50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Oval 27"/>
              <p:cNvSpPr>
                <a:spLocks noChangeArrowheads="1"/>
              </p:cNvSpPr>
              <p:nvPr/>
            </p:nvSpPr>
            <p:spPr bwMode="auto">
              <a:xfrm rot="2660079">
                <a:off x="2016" y="1922"/>
                <a:ext cx="129" cy="129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7" name="Group 28"/>
              <p:cNvGrpSpPr>
                <a:grpSpLocks/>
              </p:cNvGrpSpPr>
              <p:nvPr/>
            </p:nvGrpSpPr>
            <p:grpSpPr bwMode="auto">
              <a:xfrm flipH="1" flipV="1">
                <a:off x="1070" y="1992"/>
                <a:ext cx="1008" cy="1055"/>
                <a:chOff x="926" y="2160"/>
                <a:chExt cx="1008" cy="1055"/>
              </a:xfrm>
            </p:grpSpPr>
            <p:sp>
              <p:nvSpPr>
                <p:cNvPr id="57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926" y="2333"/>
                  <a:ext cx="43" cy="805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938" y="2160"/>
                  <a:ext cx="208" cy="982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998" y="2944"/>
                  <a:ext cx="936" cy="271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998" y="3113"/>
                  <a:ext cx="759" cy="102"/>
                </a:xfrm>
                <a:prstGeom prst="line">
                  <a:avLst/>
                </a:prstGeom>
                <a:noFill/>
                <a:ln w="38100">
                  <a:solidFill>
                    <a:srgbClr val="FF99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5" name="Oval 33"/>
              <p:cNvSpPr>
                <a:spLocks noChangeArrowheads="1"/>
              </p:cNvSpPr>
              <p:nvPr/>
            </p:nvSpPr>
            <p:spPr bwMode="auto">
              <a:xfrm rot="2660079">
                <a:off x="1780" y="3030"/>
                <a:ext cx="128" cy="129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Oval 34"/>
              <p:cNvSpPr>
                <a:spLocks noChangeArrowheads="1"/>
              </p:cNvSpPr>
              <p:nvPr/>
            </p:nvSpPr>
            <p:spPr bwMode="auto">
              <a:xfrm rot="2660079">
                <a:off x="1953" y="2853"/>
                <a:ext cx="128" cy="129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8" name="Group 99"/>
          <p:cNvGrpSpPr/>
          <p:nvPr/>
        </p:nvGrpSpPr>
        <p:grpSpPr>
          <a:xfrm>
            <a:off x="-505460" y="4468985"/>
            <a:ext cx="2440940" cy="2592216"/>
            <a:chOff x="2971801" y="2819400"/>
            <a:chExt cx="1876842" cy="1905000"/>
          </a:xfrm>
        </p:grpSpPr>
        <p:sp>
          <p:nvSpPr>
            <p:cNvPr id="66" name="Rounded Rectangle 65"/>
            <p:cNvSpPr/>
            <p:nvPr/>
          </p:nvSpPr>
          <p:spPr>
            <a:xfrm>
              <a:off x="2971801" y="2819400"/>
              <a:ext cx="1876842" cy="1905000"/>
            </a:xfrm>
            <a:prstGeom prst="roundRect">
              <a:avLst>
                <a:gd name="adj" fmla="val 24524"/>
              </a:avLst>
            </a:prstGeom>
            <a:solidFill>
              <a:schemeClr val="accent1">
                <a:alpha val="49804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3078480" y="3322320"/>
              <a:ext cx="1767840" cy="1173480"/>
            </a:xfrm>
            <a:custGeom>
              <a:avLst/>
              <a:gdLst>
                <a:gd name="connsiteX0" fmla="*/ 0 w 1828800"/>
                <a:gd name="connsiteY0" fmla="*/ 1206500 h 1206500"/>
                <a:gd name="connsiteX1" fmla="*/ 457200 w 1828800"/>
                <a:gd name="connsiteY1" fmla="*/ 1038860 h 1206500"/>
                <a:gd name="connsiteX2" fmla="*/ 1051560 w 1828800"/>
                <a:gd name="connsiteY2" fmla="*/ 551180 h 1206500"/>
                <a:gd name="connsiteX3" fmla="*/ 1691640 w 1828800"/>
                <a:gd name="connsiteY3" fmla="*/ 78740 h 1206500"/>
                <a:gd name="connsiteX4" fmla="*/ 1828800 w 1828800"/>
                <a:gd name="connsiteY4" fmla="*/ 78740 h 1206500"/>
                <a:gd name="connsiteX0" fmla="*/ 0 w 1828800"/>
                <a:gd name="connsiteY0" fmla="*/ 1206500 h 1206500"/>
                <a:gd name="connsiteX1" fmla="*/ 457200 w 1828800"/>
                <a:gd name="connsiteY1" fmla="*/ 1038860 h 1206500"/>
                <a:gd name="connsiteX2" fmla="*/ 1051560 w 1828800"/>
                <a:gd name="connsiteY2" fmla="*/ 551180 h 1206500"/>
                <a:gd name="connsiteX3" fmla="*/ 1691640 w 1828800"/>
                <a:gd name="connsiteY3" fmla="*/ 78740 h 1206500"/>
                <a:gd name="connsiteX4" fmla="*/ 1478280 w 1828800"/>
                <a:gd name="connsiteY4" fmla="*/ 78740 h 1206500"/>
                <a:gd name="connsiteX5" fmla="*/ 1828800 w 1828800"/>
                <a:gd name="connsiteY5" fmla="*/ 78740 h 120650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386840 w 1828800"/>
                <a:gd name="connsiteY3" fmla="*/ 248920 h 1163320"/>
                <a:gd name="connsiteX4" fmla="*/ 1691640 w 1828800"/>
                <a:gd name="connsiteY4" fmla="*/ 35560 h 1163320"/>
                <a:gd name="connsiteX5" fmla="*/ 1478280 w 1828800"/>
                <a:gd name="connsiteY5" fmla="*/ 35560 h 1163320"/>
                <a:gd name="connsiteX6" fmla="*/ 1828800 w 1828800"/>
                <a:gd name="connsiteY6" fmla="*/ 35560 h 1163320"/>
                <a:gd name="connsiteX0" fmla="*/ 0 w 2240280"/>
                <a:gd name="connsiteY0" fmla="*/ 1584960 h 1584960"/>
                <a:gd name="connsiteX1" fmla="*/ 457200 w 2240280"/>
                <a:gd name="connsiteY1" fmla="*/ 1417320 h 1584960"/>
                <a:gd name="connsiteX2" fmla="*/ 1051560 w 2240280"/>
                <a:gd name="connsiteY2" fmla="*/ 929640 h 1584960"/>
                <a:gd name="connsiteX3" fmla="*/ 1386840 w 2240280"/>
                <a:gd name="connsiteY3" fmla="*/ 670560 h 1584960"/>
                <a:gd name="connsiteX4" fmla="*/ 1691640 w 2240280"/>
                <a:gd name="connsiteY4" fmla="*/ 457200 h 1584960"/>
                <a:gd name="connsiteX5" fmla="*/ 2240280 w 2240280"/>
                <a:gd name="connsiteY5" fmla="*/ 0 h 1584960"/>
                <a:gd name="connsiteX6" fmla="*/ 1828800 w 2240280"/>
                <a:gd name="connsiteY6" fmla="*/ 457200 h 158496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386840 w 1828800"/>
                <a:gd name="connsiteY3" fmla="*/ 248920 h 1163320"/>
                <a:gd name="connsiteX4" fmla="*/ 1691640 w 1828800"/>
                <a:gd name="connsiteY4" fmla="*/ 35560 h 1163320"/>
                <a:gd name="connsiteX5" fmla="*/ 1828800 w 1828800"/>
                <a:gd name="connsiteY5" fmla="*/ 35560 h 116332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63320 h 1275080"/>
                <a:gd name="connsiteX1" fmla="*/ 457200 w 1828800"/>
                <a:gd name="connsiteY1" fmla="*/ 995680 h 1275080"/>
                <a:gd name="connsiteX2" fmla="*/ 1066800 w 1828800"/>
                <a:gd name="connsiteY2" fmla="*/ 1193800 h 1275080"/>
                <a:gd name="connsiteX3" fmla="*/ 1051560 w 1828800"/>
                <a:gd name="connsiteY3" fmla="*/ 508000 h 1275080"/>
                <a:gd name="connsiteX4" fmla="*/ 1691640 w 1828800"/>
                <a:gd name="connsiteY4" fmla="*/ 35560 h 1275080"/>
                <a:gd name="connsiteX5" fmla="*/ 1828800 w 1828800"/>
                <a:gd name="connsiteY5" fmla="*/ 35560 h 127508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1051560 w 1828800"/>
                <a:gd name="connsiteY2" fmla="*/ 472440 h 1127760"/>
                <a:gd name="connsiteX3" fmla="*/ 1828800 w 1828800"/>
                <a:gd name="connsiteY3" fmla="*/ 0 h 1127760"/>
                <a:gd name="connsiteX0" fmla="*/ 0 w 1828800"/>
                <a:gd name="connsiteY0" fmla="*/ 1166495 h 1166495"/>
                <a:gd name="connsiteX1" fmla="*/ 457200 w 1828800"/>
                <a:gd name="connsiteY1" fmla="*/ 998855 h 1166495"/>
                <a:gd name="connsiteX2" fmla="*/ 1051560 w 1828800"/>
                <a:gd name="connsiteY2" fmla="*/ 511175 h 1166495"/>
                <a:gd name="connsiteX3" fmla="*/ 1828800 w 1828800"/>
                <a:gd name="connsiteY3" fmla="*/ 38735 h 1166495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914400 w 1828800"/>
                <a:gd name="connsiteY2" fmla="*/ 563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381000 w 1828800"/>
                <a:gd name="connsiteY1" fmla="*/ 1036320 h 1127760"/>
                <a:gd name="connsiteX2" fmla="*/ 914400 w 1828800"/>
                <a:gd name="connsiteY2" fmla="*/ 563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381000 w 1828800"/>
                <a:gd name="connsiteY1" fmla="*/ 1036320 h 1127760"/>
                <a:gd name="connsiteX2" fmla="*/ 914400 w 1828800"/>
                <a:gd name="connsiteY2" fmla="*/ 563880 h 1127760"/>
                <a:gd name="connsiteX3" fmla="*/ 1310640 w 1828800"/>
                <a:gd name="connsiteY3" fmla="*/ 182880 h 1127760"/>
                <a:gd name="connsiteX4" fmla="*/ 1828800 w 1828800"/>
                <a:gd name="connsiteY4" fmla="*/ 0 h 1127760"/>
                <a:gd name="connsiteX0" fmla="*/ 0 w 1828800"/>
                <a:gd name="connsiteY0" fmla="*/ 1158240 h 1158240"/>
                <a:gd name="connsiteX1" fmla="*/ 381000 w 1828800"/>
                <a:gd name="connsiteY1" fmla="*/ 1066800 h 1158240"/>
                <a:gd name="connsiteX2" fmla="*/ 914400 w 1828800"/>
                <a:gd name="connsiteY2" fmla="*/ 594360 h 1158240"/>
                <a:gd name="connsiteX3" fmla="*/ 1310640 w 1828800"/>
                <a:gd name="connsiteY3" fmla="*/ 213360 h 1158240"/>
                <a:gd name="connsiteX4" fmla="*/ 1828800 w 1828800"/>
                <a:gd name="connsiteY4" fmla="*/ 30480 h 1158240"/>
                <a:gd name="connsiteX0" fmla="*/ 0 w 1828800"/>
                <a:gd name="connsiteY0" fmla="*/ 1158240 h 1158240"/>
                <a:gd name="connsiteX1" fmla="*/ 1051560 w 1828800"/>
                <a:gd name="connsiteY1" fmla="*/ 1143000 h 1158240"/>
                <a:gd name="connsiteX2" fmla="*/ 381000 w 1828800"/>
                <a:gd name="connsiteY2" fmla="*/ 1066800 h 1158240"/>
                <a:gd name="connsiteX3" fmla="*/ 914400 w 1828800"/>
                <a:gd name="connsiteY3" fmla="*/ 594360 h 1158240"/>
                <a:gd name="connsiteX4" fmla="*/ 1310640 w 1828800"/>
                <a:gd name="connsiteY4" fmla="*/ 213360 h 1158240"/>
                <a:gd name="connsiteX5" fmla="*/ 1828800 w 1828800"/>
                <a:gd name="connsiteY5" fmla="*/ 30480 h 1158240"/>
                <a:gd name="connsiteX0" fmla="*/ 0 w 1828800"/>
                <a:gd name="connsiteY0" fmla="*/ 1158240 h 1158240"/>
                <a:gd name="connsiteX1" fmla="*/ 381000 w 1828800"/>
                <a:gd name="connsiteY1" fmla="*/ 1066800 h 1158240"/>
                <a:gd name="connsiteX2" fmla="*/ 914400 w 1828800"/>
                <a:gd name="connsiteY2" fmla="*/ 594360 h 1158240"/>
                <a:gd name="connsiteX3" fmla="*/ 1310640 w 1828800"/>
                <a:gd name="connsiteY3" fmla="*/ 213360 h 1158240"/>
                <a:gd name="connsiteX4" fmla="*/ 1828800 w 1828800"/>
                <a:gd name="connsiteY4" fmla="*/ 30480 h 1158240"/>
                <a:gd name="connsiteX0" fmla="*/ 0 w 1828800"/>
                <a:gd name="connsiteY0" fmla="*/ 1158240 h 1219200"/>
                <a:gd name="connsiteX1" fmla="*/ 381000 w 1828800"/>
                <a:gd name="connsiteY1" fmla="*/ 1066800 h 1219200"/>
                <a:gd name="connsiteX2" fmla="*/ 914400 w 1828800"/>
                <a:gd name="connsiteY2" fmla="*/ 594360 h 1219200"/>
                <a:gd name="connsiteX3" fmla="*/ 1310640 w 1828800"/>
                <a:gd name="connsiteY3" fmla="*/ 213360 h 1219200"/>
                <a:gd name="connsiteX4" fmla="*/ 1828800 w 1828800"/>
                <a:gd name="connsiteY4" fmla="*/ 30480 h 1219200"/>
                <a:gd name="connsiteX0" fmla="*/ 0 w 1828800"/>
                <a:gd name="connsiteY0" fmla="*/ 1158240 h 1158240"/>
                <a:gd name="connsiteX1" fmla="*/ 914400 w 1828800"/>
                <a:gd name="connsiteY1" fmla="*/ 594360 h 1158240"/>
                <a:gd name="connsiteX2" fmla="*/ 1310640 w 1828800"/>
                <a:gd name="connsiteY2" fmla="*/ 213360 h 1158240"/>
                <a:gd name="connsiteX3" fmla="*/ 1828800 w 1828800"/>
                <a:gd name="connsiteY3" fmla="*/ 30480 h 1158240"/>
                <a:gd name="connsiteX0" fmla="*/ 0 w 1828800"/>
                <a:gd name="connsiteY0" fmla="*/ 1158240 h 1158240"/>
                <a:gd name="connsiteX1" fmla="*/ 914400 w 1828800"/>
                <a:gd name="connsiteY1" fmla="*/ 594360 h 1158240"/>
                <a:gd name="connsiteX2" fmla="*/ 1310640 w 1828800"/>
                <a:gd name="connsiteY2" fmla="*/ 213360 h 1158240"/>
                <a:gd name="connsiteX3" fmla="*/ 1828800 w 1828800"/>
                <a:gd name="connsiteY3" fmla="*/ 30480 h 115824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310640 w 1828800"/>
                <a:gd name="connsiteY2" fmla="*/ 182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7162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716280 h 1127760"/>
                <a:gd name="connsiteX2" fmla="*/ 1828800 w 1828800"/>
                <a:gd name="connsiteY2" fmla="*/ 0 h 112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0" h="1127760">
                  <a:moveTo>
                    <a:pt x="0" y="1127760"/>
                  </a:moveTo>
                  <a:cubicBezTo>
                    <a:pt x="449580" y="1116965"/>
                    <a:pt x="746760" y="904240"/>
                    <a:pt x="914400" y="716280"/>
                  </a:cubicBezTo>
                  <a:cubicBezTo>
                    <a:pt x="1203960" y="482600"/>
                    <a:pt x="1341120" y="35560"/>
                    <a:pt x="1828800" y="0"/>
                  </a:cubicBezTo>
                </a:path>
              </a:pathLst>
            </a:cu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flipH="1">
              <a:off x="2987040" y="3368040"/>
              <a:ext cx="1798320" cy="1127760"/>
            </a:xfrm>
            <a:custGeom>
              <a:avLst/>
              <a:gdLst>
                <a:gd name="connsiteX0" fmla="*/ 0 w 1828800"/>
                <a:gd name="connsiteY0" fmla="*/ 1206500 h 1206500"/>
                <a:gd name="connsiteX1" fmla="*/ 457200 w 1828800"/>
                <a:gd name="connsiteY1" fmla="*/ 1038860 h 1206500"/>
                <a:gd name="connsiteX2" fmla="*/ 1051560 w 1828800"/>
                <a:gd name="connsiteY2" fmla="*/ 551180 h 1206500"/>
                <a:gd name="connsiteX3" fmla="*/ 1691640 w 1828800"/>
                <a:gd name="connsiteY3" fmla="*/ 78740 h 1206500"/>
                <a:gd name="connsiteX4" fmla="*/ 1828800 w 1828800"/>
                <a:gd name="connsiteY4" fmla="*/ 78740 h 1206500"/>
                <a:gd name="connsiteX0" fmla="*/ 0 w 1828800"/>
                <a:gd name="connsiteY0" fmla="*/ 1206500 h 1206500"/>
                <a:gd name="connsiteX1" fmla="*/ 457200 w 1828800"/>
                <a:gd name="connsiteY1" fmla="*/ 1038860 h 1206500"/>
                <a:gd name="connsiteX2" fmla="*/ 1051560 w 1828800"/>
                <a:gd name="connsiteY2" fmla="*/ 551180 h 1206500"/>
                <a:gd name="connsiteX3" fmla="*/ 1691640 w 1828800"/>
                <a:gd name="connsiteY3" fmla="*/ 78740 h 1206500"/>
                <a:gd name="connsiteX4" fmla="*/ 1478280 w 1828800"/>
                <a:gd name="connsiteY4" fmla="*/ 78740 h 1206500"/>
                <a:gd name="connsiteX5" fmla="*/ 1828800 w 1828800"/>
                <a:gd name="connsiteY5" fmla="*/ 78740 h 120650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386840 w 1828800"/>
                <a:gd name="connsiteY3" fmla="*/ 248920 h 1163320"/>
                <a:gd name="connsiteX4" fmla="*/ 1691640 w 1828800"/>
                <a:gd name="connsiteY4" fmla="*/ 35560 h 1163320"/>
                <a:gd name="connsiteX5" fmla="*/ 1478280 w 1828800"/>
                <a:gd name="connsiteY5" fmla="*/ 35560 h 1163320"/>
                <a:gd name="connsiteX6" fmla="*/ 1828800 w 1828800"/>
                <a:gd name="connsiteY6" fmla="*/ 35560 h 1163320"/>
                <a:gd name="connsiteX0" fmla="*/ 0 w 2240280"/>
                <a:gd name="connsiteY0" fmla="*/ 1584960 h 1584960"/>
                <a:gd name="connsiteX1" fmla="*/ 457200 w 2240280"/>
                <a:gd name="connsiteY1" fmla="*/ 1417320 h 1584960"/>
                <a:gd name="connsiteX2" fmla="*/ 1051560 w 2240280"/>
                <a:gd name="connsiteY2" fmla="*/ 929640 h 1584960"/>
                <a:gd name="connsiteX3" fmla="*/ 1386840 w 2240280"/>
                <a:gd name="connsiteY3" fmla="*/ 670560 h 1584960"/>
                <a:gd name="connsiteX4" fmla="*/ 1691640 w 2240280"/>
                <a:gd name="connsiteY4" fmla="*/ 457200 h 1584960"/>
                <a:gd name="connsiteX5" fmla="*/ 2240280 w 2240280"/>
                <a:gd name="connsiteY5" fmla="*/ 0 h 1584960"/>
                <a:gd name="connsiteX6" fmla="*/ 1828800 w 2240280"/>
                <a:gd name="connsiteY6" fmla="*/ 457200 h 158496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386840 w 1828800"/>
                <a:gd name="connsiteY3" fmla="*/ 248920 h 1163320"/>
                <a:gd name="connsiteX4" fmla="*/ 1691640 w 1828800"/>
                <a:gd name="connsiteY4" fmla="*/ 35560 h 1163320"/>
                <a:gd name="connsiteX5" fmla="*/ 1828800 w 1828800"/>
                <a:gd name="connsiteY5" fmla="*/ 35560 h 116332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63320 h 1275080"/>
                <a:gd name="connsiteX1" fmla="*/ 457200 w 1828800"/>
                <a:gd name="connsiteY1" fmla="*/ 995680 h 1275080"/>
                <a:gd name="connsiteX2" fmla="*/ 1066800 w 1828800"/>
                <a:gd name="connsiteY2" fmla="*/ 1193800 h 1275080"/>
                <a:gd name="connsiteX3" fmla="*/ 1051560 w 1828800"/>
                <a:gd name="connsiteY3" fmla="*/ 508000 h 1275080"/>
                <a:gd name="connsiteX4" fmla="*/ 1691640 w 1828800"/>
                <a:gd name="connsiteY4" fmla="*/ 35560 h 1275080"/>
                <a:gd name="connsiteX5" fmla="*/ 1828800 w 1828800"/>
                <a:gd name="connsiteY5" fmla="*/ 35560 h 127508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63320 h 1163320"/>
                <a:gd name="connsiteX1" fmla="*/ 457200 w 1828800"/>
                <a:gd name="connsiteY1" fmla="*/ 995680 h 1163320"/>
                <a:gd name="connsiteX2" fmla="*/ 1051560 w 1828800"/>
                <a:gd name="connsiteY2" fmla="*/ 508000 h 1163320"/>
                <a:gd name="connsiteX3" fmla="*/ 1691640 w 1828800"/>
                <a:gd name="connsiteY3" fmla="*/ 35560 h 1163320"/>
                <a:gd name="connsiteX4" fmla="*/ 1828800 w 1828800"/>
                <a:gd name="connsiteY4" fmla="*/ 35560 h 1163320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1051560 w 1828800"/>
                <a:gd name="connsiteY2" fmla="*/ 472440 h 1127760"/>
                <a:gd name="connsiteX3" fmla="*/ 1828800 w 1828800"/>
                <a:gd name="connsiteY3" fmla="*/ 0 h 1127760"/>
                <a:gd name="connsiteX0" fmla="*/ 0 w 1828800"/>
                <a:gd name="connsiteY0" fmla="*/ 1166495 h 1166495"/>
                <a:gd name="connsiteX1" fmla="*/ 457200 w 1828800"/>
                <a:gd name="connsiteY1" fmla="*/ 998855 h 1166495"/>
                <a:gd name="connsiteX2" fmla="*/ 1051560 w 1828800"/>
                <a:gd name="connsiteY2" fmla="*/ 511175 h 1166495"/>
                <a:gd name="connsiteX3" fmla="*/ 1828800 w 1828800"/>
                <a:gd name="connsiteY3" fmla="*/ 38735 h 1166495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457200 w 1828800"/>
                <a:gd name="connsiteY1" fmla="*/ 960120 h 1127760"/>
                <a:gd name="connsiteX2" fmla="*/ 914400 w 1828800"/>
                <a:gd name="connsiteY2" fmla="*/ 563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381000 w 1828800"/>
                <a:gd name="connsiteY1" fmla="*/ 1036320 h 1127760"/>
                <a:gd name="connsiteX2" fmla="*/ 914400 w 1828800"/>
                <a:gd name="connsiteY2" fmla="*/ 563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381000 w 1828800"/>
                <a:gd name="connsiteY1" fmla="*/ 1036320 h 1127760"/>
                <a:gd name="connsiteX2" fmla="*/ 914400 w 1828800"/>
                <a:gd name="connsiteY2" fmla="*/ 563880 h 1127760"/>
                <a:gd name="connsiteX3" fmla="*/ 1310640 w 1828800"/>
                <a:gd name="connsiteY3" fmla="*/ 182880 h 1127760"/>
                <a:gd name="connsiteX4" fmla="*/ 1828800 w 1828800"/>
                <a:gd name="connsiteY4" fmla="*/ 0 h 1127760"/>
                <a:gd name="connsiteX0" fmla="*/ 0 w 1828800"/>
                <a:gd name="connsiteY0" fmla="*/ 1158240 h 1158240"/>
                <a:gd name="connsiteX1" fmla="*/ 381000 w 1828800"/>
                <a:gd name="connsiteY1" fmla="*/ 1066800 h 1158240"/>
                <a:gd name="connsiteX2" fmla="*/ 914400 w 1828800"/>
                <a:gd name="connsiteY2" fmla="*/ 594360 h 1158240"/>
                <a:gd name="connsiteX3" fmla="*/ 1310640 w 1828800"/>
                <a:gd name="connsiteY3" fmla="*/ 213360 h 1158240"/>
                <a:gd name="connsiteX4" fmla="*/ 1828800 w 1828800"/>
                <a:gd name="connsiteY4" fmla="*/ 30480 h 1158240"/>
                <a:gd name="connsiteX0" fmla="*/ 0 w 1828800"/>
                <a:gd name="connsiteY0" fmla="*/ 1158240 h 1158240"/>
                <a:gd name="connsiteX1" fmla="*/ 1051560 w 1828800"/>
                <a:gd name="connsiteY1" fmla="*/ 1143000 h 1158240"/>
                <a:gd name="connsiteX2" fmla="*/ 381000 w 1828800"/>
                <a:gd name="connsiteY2" fmla="*/ 1066800 h 1158240"/>
                <a:gd name="connsiteX3" fmla="*/ 914400 w 1828800"/>
                <a:gd name="connsiteY3" fmla="*/ 594360 h 1158240"/>
                <a:gd name="connsiteX4" fmla="*/ 1310640 w 1828800"/>
                <a:gd name="connsiteY4" fmla="*/ 213360 h 1158240"/>
                <a:gd name="connsiteX5" fmla="*/ 1828800 w 1828800"/>
                <a:gd name="connsiteY5" fmla="*/ 30480 h 1158240"/>
                <a:gd name="connsiteX0" fmla="*/ 0 w 1828800"/>
                <a:gd name="connsiteY0" fmla="*/ 1158240 h 1158240"/>
                <a:gd name="connsiteX1" fmla="*/ 381000 w 1828800"/>
                <a:gd name="connsiteY1" fmla="*/ 1066800 h 1158240"/>
                <a:gd name="connsiteX2" fmla="*/ 914400 w 1828800"/>
                <a:gd name="connsiteY2" fmla="*/ 594360 h 1158240"/>
                <a:gd name="connsiteX3" fmla="*/ 1310640 w 1828800"/>
                <a:gd name="connsiteY3" fmla="*/ 213360 h 1158240"/>
                <a:gd name="connsiteX4" fmla="*/ 1828800 w 1828800"/>
                <a:gd name="connsiteY4" fmla="*/ 30480 h 1158240"/>
                <a:gd name="connsiteX0" fmla="*/ 0 w 1828800"/>
                <a:gd name="connsiteY0" fmla="*/ 1158240 h 1219200"/>
                <a:gd name="connsiteX1" fmla="*/ 381000 w 1828800"/>
                <a:gd name="connsiteY1" fmla="*/ 1066800 h 1219200"/>
                <a:gd name="connsiteX2" fmla="*/ 914400 w 1828800"/>
                <a:gd name="connsiteY2" fmla="*/ 594360 h 1219200"/>
                <a:gd name="connsiteX3" fmla="*/ 1310640 w 1828800"/>
                <a:gd name="connsiteY3" fmla="*/ 213360 h 1219200"/>
                <a:gd name="connsiteX4" fmla="*/ 1828800 w 1828800"/>
                <a:gd name="connsiteY4" fmla="*/ 30480 h 1219200"/>
                <a:gd name="connsiteX0" fmla="*/ 0 w 1828800"/>
                <a:gd name="connsiteY0" fmla="*/ 1158240 h 1158240"/>
                <a:gd name="connsiteX1" fmla="*/ 914400 w 1828800"/>
                <a:gd name="connsiteY1" fmla="*/ 594360 h 1158240"/>
                <a:gd name="connsiteX2" fmla="*/ 1310640 w 1828800"/>
                <a:gd name="connsiteY2" fmla="*/ 213360 h 1158240"/>
                <a:gd name="connsiteX3" fmla="*/ 1828800 w 1828800"/>
                <a:gd name="connsiteY3" fmla="*/ 30480 h 1158240"/>
                <a:gd name="connsiteX0" fmla="*/ 0 w 1828800"/>
                <a:gd name="connsiteY0" fmla="*/ 1158240 h 1158240"/>
                <a:gd name="connsiteX1" fmla="*/ 914400 w 1828800"/>
                <a:gd name="connsiteY1" fmla="*/ 594360 h 1158240"/>
                <a:gd name="connsiteX2" fmla="*/ 1310640 w 1828800"/>
                <a:gd name="connsiteY2" fmla="*/ 213360 h 1158240"/>
                <a:gd name="connsiteX3" fmla="*/ 1828800 w 1828800"/>
                <a:gd name="connsiteY3" fmla="*/ 30480 h 115824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310640 w 1828800"/>
                <a:gd name="connsiteY2" fmla="*/ 182880 h 1127760"/>
                <a:gd name="connsiteX3" fmla="*/ 1828800 w 1828800"/>
                <a:gd name="connsiteY3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5638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716280 h 1127760"/>
                <a:gd name="connsiteX2" fmla="*/ 1828800 w 1828800"/>
                <a:gd name="connsiteY2" fmla="*/ 0 h 1127760"/>
                <a:gd name="connsiteX0" fmla="*/ 0 w 1828800"/>
                <a:gd name="connsiteY0" fmla="*/ 1127760 h 1127760"/>
                <a:gd name="connsiteX1" fmla="*/ 914400 w 1828800"/>
                <a:gd name="connsiteY1" fmla="*/ 716280 h 1127760"/>
                <a:gd name="connsiteX2" fmla="*/ 1828800 w 1828800"/>
                <a:gd name="connsiteY2" fmla="*/ 0 h 112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0" h="1127760">
                  <a:moveTo>
                    <a:pt x="0" y="1127760"/>
                  </a:moveTo>
                  <a:cubicBezTo>
                    <a:pt x="449580" y="1116965"/>
                    <a:pt x="746760" y="904240"/>
                    <a:pt x="914400" y="716280"/>
                  </a:cubicBezTo>
                  <a:cubicBezTo>
                    <a:pt x="1203960" y="482600"/>
                    <a:pt x="1341120" y="35560"/>
                    <a:pt x="1828800" y="0"/>
                  </a:cubicBezTo>
                </a:path>
              </a:pathLst>
            </a:cu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3017520" y="2964860"/>
              <a:ext cx="1813560" cy="342220"/>
            </a:xfrm>
            <a:custGeom>
              <a:avLst/>
              <a:gdLst>
                <a:gd name="connsiteX0" fmla="*/ 0 w 1813560"/>
                <a:gd name="connsiteY0" fmla="*/ 299720 h 347980"/>
                <a:gd name="connsiteX1" fmla="*/ 548640 w 1813560"/>
                <a:gd name="connsiteY1" fmla="*/ 299720 h 347980"/>
                <a:gd name="connsiteX2" fmla="*/ 853440 w 1813560"/>
                <a:gd name="connsiteY2" fmla="*/ 10160 h 347980"/>
                <a:gd name="connsiteX3" fmla="*/ 1051560 w 1813560"/>
                <a:gd name="connsiteY3" fmla="*/ 238760 h 347980"/>
                <a:gd name="connsiteX4" fmla="*/ 1813560 w 1813560"/>
                <a:gd name="connsiteY4" fmla="*/ 269240 h 347980"/>
                <a:gd name="connsiteX0" fmla="*/ 0 w 1813560"/>
                <a:gd name="connsiteY0" fmla="*/ 299720 h 347980"/>
                <a:gd name="connsiteX1" fmla="*/ 548640 w 1813560"/>
                <a:gd name="connsiteY1" fmla="*/ 299720 h 347980"/>
                <a:gd name="connsiteX2" fmla="*/ 853440 w 1813560"/>
                <a:gd name="connsiteY2" fmla="*/ 10160 h 347980"/>
                <a:gd name="connsiteX3" fmla="*/ 1356360 w 1813560"/>
                <a:gd name="connsiteY3" fmla="*/ 238760 h 347980"/>
                <a:gd name="connsiteX4" fmla="*/ 1813560 w 1813560"/>
                <a:gd name="connsiteY4" fmla="*/ 269240 h 347980"/>
                <a:gd name="connsiteX0" fmla="*/ 0 w 1813560"/>
                <a:gd name="connsiteY0" fmla="*/ 297180 h 321310"/>
                <a:gd name="connsiteX1" fmla="*/ 487680 w 1813560"/>
                <a:gd name="connsiteY1" fmla="*/ 190500 h 321310"/>
                <a:gd name="connsiteX2" fmla="*/ 853440 w 1813560"/>
                <a:gd name="connsiteY2" fmla="*/ 7620 h 321310"/>
                <a:gd name="connsiteX3" fmla="*/ 1356360 w 1813560"/>
                <a:gd name="connsiteY3" fmla="*/ 236220 h 321310"/>
                <a:gd name="connsiteX4" fmla="*/ 1813560 w 1813560"/>
                <a:gd name="connsiteY4" fmla="*/ 266700 h 321310"/>
                <a:gd name="connsiteX0" fmla="*/ 0 w 1813560"/>
                <a:gd name="connsiteY0" fmla="*/ 342900 h 367030"/>
                <a:gd name="connsiteX1" fmla="*/ 487680 w 1813560"/>
                <a:gd name="connsiteY1" fmla="*/ 236220 h 367030"/>
                <a:gd name="connsiteX2" fmla="*/ 883920 w 1813560"/>
                <a:gd name="connsiteY2" fmla="*/ 7620 h 367030"/>
                <a:gd name="connsiteX3" fmla="*/ 1356360 w 1813560"/>
                <a:gd name="connsiteY3" fmla="*/ 281940 h 367030"/>
                <a:gd name="connsiteX4" fmla="*/ 1813560 w 1813560"/>
                <a:gd name="connsiteY4" fmla="*/ 312420 h 367030"/>
                <a:gd name="connsiteX0" fmla="*/ 0 w 1813560"/>
                <a:gd name="connsiteY0" fmla="*/ 342900 h 367030"/>
                <a:gd name="connsiteX1" fmla="*/ 487680 w 1813560"/>
                <a:gd name="connsiteY1" fmla="*/ 236220 h 367030"/>
                <a:gd name="connsiteX2" fmla="*/ 883920 w 1813560"/>
                <a:gd name="connsiteY2" fmla="*/ 7620 h 367030"/>
                <a:gd name="connsiteX3" fmla="*/ 1356360 w 1813560"/>
                <a:gd name="connsiteY3" fmla="*/ 281940 h 367030"/>
                <a:gd name="connsiteX4" fmla="*/ 1813560 w 1813560"/>
                <a:gd name="connsiteY4" fmla="*/ 312420 h 367030"/>
                <a:gd name="connsiteX0" fmla="*/ 0 w 1813560"/>
                <a:gd name="connsiteY0" fmla="*/ 342900 h 367030"/>
                <a:gd name="connsiteX1" fmla="*/ 487680 w 1813560"/>
                <a:gd name="connsiteY1" fmla="*/ 236220 h 367030"/>
                <a:gd name="connsiteX2" fmla="*/ 883920 w 1813560"/>
                <a:gd name="connsiteY2" fmla="*/ 7620 h 367030"/>
                <a:gd name="connsiteX3" fmla="*/ 1356360 w 1813560"/>
                <a:gd name="connsiteY3" fmla="*/ 281940 h 367030"/>
                <a:gd name="connsiteX4" fmla="*/ 1813560 w 1813560"/>
                <a:gd name="connsiteY4" fmla="*/ 312420 h 367030"/>
                <a:gd name="connsiteX0" fmla="*/ 0 w 1813560"/>
                <a:gd name="connsiteY0" fmla="*/ 345440 h 369570"/>
                <a:gd name="connsiteX1" fmla="*/ 487680 w 1813560"/>
                <a:gd name="connsiteY1" fmla="*/ 238760 h 369570"/>
                <a:gd name="connsiteX2" fmla="*/ 502920 w 1813560"/>
                <a:gd name="connsiteY2" fmla="*/ 223520 h 369570"/>
                <a:gd name="connsiteX3" fmla="*/ 883920 w 1813560"/>
                <a:gd name="connsiteY3" fmla="*/ 10160 h 369570"/>
                <a:gd name="connsiteX4" fmla="*/ 1356360 w 1813560"/>
                <a:gd name="connsiteY4" fmla="*/ 284480 h 369570"/>
                <a:gd name="connsiteX5" fmla="*/ 1813560 w 1813560"/>
                <a:gd name="connsiteY5" fmla="*/ 314960 h 369570"/>
                <a:gd name="connsiteX0" fmla="*/ 0 w 1813560"/>
                <a:gd name="connsiteY0" fmla="*/ 345440 h 369570"/>
                <a:gd name="connsiteX1" fmla="*/ 487680 w 1813560"/>
                <a:gd name="connsiteY1" fmla="*/ 238760 h 369570"/>
                <a:gd name="connsiteX2" fmla="*/ 502920 w 1813560"/>
                <a:gd name="connsiteY2" fmla="*/ 223520 h 369570"/>
                <a:gd name="connsiteX3" fmla="*/ 883920 w 1813560"/>
                <a:gd name="connsiteY3" fmla="*/ 10160 h 369570"/>
                <a:gd name="connsiteX4" fmla="*/ 1356360 w 1813560"/>
                <a:gd name="connsiteY4" fmla="*/ 284480 h 369570"/>
                <a:gd name="connsiteX5" fmla="*/ 1813560 w 1813560"/>
                <a:gd name="connsiteY5" fmla="*/ 314960 h 369570"/>
                <a:gd name="connsiteX0" fmla="*/ 0 w 1813560"/>
                <a:gd name="connsiteY0" fmla="*/ 345440 h 369570"/>
                <a:gd name="connsiteX1" fmla="*/ 487680 w 1813560"/>
                <a:gd name="connsiteY1" fmla="*/ 238760 h 369570"/>
                <a:gd name="connsiteX2" fmla="*/ 502920 w 1813560"/>
                <a:gd name="connsiteY2" fmla="*/ 223520 h 369570"/>
                <a:gd name="connsiteX3" fmla="*/ 883920 w 1813560"/>
                <a:gd name="connsiteY3" fmla="*/ 10160 h 369570"/>
                <a:gd name="connsiteX4" fmla="*/ 1356360 w 1813560"/>
                <a:gd name="connsiteY4" fmla="*/ 284480 h 369570"/>
                <a:gd name="connsiteX5" fmla="*/ 1813560 w 1813560"/>
                <a:gd name="connsiteY5" fmla="*/ 314960 h 369570"/>
                <a:gd name="connsiteX0" fmla="*/ 0 w 1813560"/>
                <a:gd name="connsiteY0" fmla="*/ 345440 h 369570"/>
                <a:gd name="connsiteX1" fmla="*/ 487680 w 1813560"/>
                <a:gd name="connsiteY1" fmla="*/ 238760 h 369570"/>
                <a:gd name="connsiteX2" fmla="*/ 502920 w 1813560"/>
                <a:gd name="connsiteY2" fmla="*/ 223520 h 369570"/>
                <a:gd name="connsiteX3" fmla="*/ 883920 w 1813560"/>
                <a:gd name="connsiteY3" fmla="*/ 10160 h 369570"/>
                <a:gd name="connsiteX4" fmla="*/ 1386840 w 1813560"/>
                <a:gd name="connsiteY4" fmla="*/ 223520 h 369570"/>
                <a:gd name="connsiteX5" fmla="*/ 1813560 w 1813560"/>
                <a:gd name="connsiteY5" fmla="*/ 314960 h 369570"/>
                <a:gd name="connsiteX0" fmla="*/ 0 w 1813560"/>
                <a:gd name="connsiteY0" fmla="*/ 337820 h 361950"/>
                <a:gd name="connsiteX1" fmla="*/ 487680 w 1813560"/>
                <a:gd name="connsiteY1" fmla="*/ 231140 h 361950"/>
                <a:gd name="connsiteX2" fmla="*/ 883920 w 1813560"/>
                <a:gd name="connsiteY2" fmla="*/ 2540 h 361950"/>
                <a:gd name="connsiteX3" fmla="*/ 1386840 w 1813560"/>
                <a:gd name="connsiteY3" fmla="*/ 215900 h 361950"/>
                <a:gd name="connsiteX4" fmla="*/ 1813560 w 1813560"/>
                <a:gd name="connsiteY4" fmla="*/ 307340 h 361950"/>
                <a:gd name="connsiteX0" fmla="*/ 0 w 1813560"/>
                <a:gd name="connsiteY0" fmla="*/ 347980 h 372110"/>
                <a:gd name="connsiteX1" fmla="*/ 487680 w 1813560"/>
                <a:gd name="connsiteY1" fmla="*/ 241300 h 372110"/>
                <a:gd name="connsiteX2" fmla="*/ 883920 w 1813560"/>
                <a:gd name="connsiteY2" fmla="*/ 12700 h 372110"/>
                <a:gd name="connsiteX3" fmla="*/ 1813560 w 1813560"/>
                <a:gd name="connsiteY3" fmla="*/ 317500 h 372110"/>
                <a:gd name="connsiteX0" fmla="*/ 0 w 1813560"/>
                <a:gd name="connsiteY0" fmla="*/ 335280 h 335280"/>
                <a:gd name="connsiteX1" fmla="*/ 883920 w 1813560"/>
                <a:gd name="connsiteY1" fmla="*/ 0 h 335280"/>
                <a:gd name="connsiteX2" fmla="*/ 1813560 w 1813560"/>
                <a:gd name="connsiteY2" fmla="*/ 304800 h 335280"/>
                <a:gd name="connsiteX0" fmla="*/ 0 w 1813560"/>
                <a:gd name="connsiteY0" fmla="*/ 346651 h 346651"/>
                <a:gd name="connsiteX1" fmla="*/ 342930 w 1813560"/>
                <a:gd name="connsiteY1" fmla="*/ 225975 h 346651"/>
                <a:gd name="connsiteX2" fmla="*/ 883920 w 1813560"/>
                <a:gd name="connsiteY2" fmla="*/ 11371 h 346651"/>
                <a:gd name="connsiteX3" fmla="*/ 1813560 w 1813560"/>
                <a:gd name="connsiteY3" fmla="*/ 316171 h 346651"/>
                <a:gd name="connsiteX0" fmla="*/ 0 w 1813560"/>
                <a:gd name="connsiteY0" fmla="*/ 345045 h 345045"/>
                <a:gd name="connsiteX1" fmla="*/ 342930 w 1813560"/>
                <a:gd name="connsiteY1" fmla="*/ 224369 h 345045"/>
                <a:gd name="connsiteX2" fmla="*/ 883920 w 1813560"/>
                <a:gd name="connsiteY2" fmla="*/ 9765 h 345045"/>
                <a:gd name="connsiteX3" fmla="*/ 1338965 w 1813560"/>
                <a:gd name="connsiteY3" fmla="*/ 165780 h 345045"/>
                <a:gd name="connsiteX4" fmla="*/ 1813560 w 1813560"/>
                <a:gd name="connsiteY4" fmla="*/ 314565 h 345045"/>
                <a:gd name="connsiteX0" fmla="*/ 0 w 1813560"/>
                <a:gd name="connsiteY0" fmla="*/ 350313 h 350313"/>
                <a:gd name="connsiteX1" fmla="*/ 342930 w 1813560"/>
                <a:gd name="connsiteY1" fmla="*/ 229637 h 350313"/>
                <a:gd name="connsiteX2" fmla="*/ 883920 w 1813560"/>
                <a:gd name="connsiteY2" fmla="*/ 15033 h 350313"/>
                <a:gd name="connsiteX3" fmla="*/ 1813560 w 1813560"/>
                <a:gd name="connsiteY3" fmla="*/ 319833 h 350313"/>
                <a:gd name="connsiteX0" fmla="*/ 0 w 1813560"/>
                <a:gd name="connsiteY0" fmla="*/ 350313 h 350313"/>
                <a:gd name="connsiteX1" fmla="*/ 342930 w 1813560"/>
                <a:gd name="connsiteY1" fmla="*/ 229637 h 350313"/>
                <a:gd name="connsiteX2" fmla="*/ 883920 w 1813560"/>
                <a:gd name="connsiteY2" fmla="*/ 15033 h 350313"/>
                <a:gd name="connsiteX3" fmla="*/ 1813560 w 1813560"/>
                <a:gd name="connsiteY3" fmla="*/ 319833 h 350313"/>
                <a:gd name="connsiteX0" fmla="*/ 0 w 1813560"/>
                <a:gd name="connsiteY0" fmla="*/ 335280 h 335280"/>
                <a:gd name="connsiteX1" fmla="*/ 883920 w 1813560"/>
                <a:gd name="connsiteY1" fmla="*/ 0 h 335280"/>
                <a:gd name="connsiteX2" fmla="*/ 1813560 w 1813560"/>
                <a:gd name="connsiteY2" fmla="*/ 304800 h 335280"/>
                <a:gd name="connsiteX0" fmla="*/ 0 w 1813560"/>
                <a:gd name="connsiteY0" fmla="*/ 335280 h 335280"/>
                <a:gd name="connsiteX1" fmla="*/ 883920 w 1813560"/>
                <a:gd name="connsiteY1" fmla="*/ 0 h 335280"/>
                <a:gd name="connsiteX2" fmla="*/ 1813560 w 1813560"/>
                <a:gd name="connsiteY2" fmla="*/ 304800 h 335280"/>
                <a:gd name="connsiteX0" fmla="*/ 0 w 1813560"/>
                <a:gd name="connsiteY0" fmla="*/ 342219 h 342219"/>
                <a:gd name="connsiteX1" fmla="*/ 883920 w 1813560"/>
                <a:gd name="connsiteY1" fmla="*/ 6939 h 342219"/>
                <a:gd name="connsiteX2" fmla="*/ 1813560 w 1813560"/>
                <a:gd name="connsiteY2" fmla="*/ 311739 h 34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3560" h="342219">
                  <a:moveTo>
                    <a:pt x="0" y="342219"/>
                  </a:moveTo>
                  <a:cubicBezTo>
                    <a:pt x="374569" y="308988"/>
                    <a:pt x="581660" y="12019"/>
                    <a:pt x="883920" y="6939"/>
                  </a:cubicBezTo>
                  <a:cubicBezTo>
                    <a:pt x="1238882" y="0"/>
                    <a:pt x="1444114" y="314153"/>
                    <a:pt x="1813560" y="311739"/>
                  </a:cubicBezTo>
                </a:path>
              </a:pathLst>
            </a:custGeom>
            <a:ln w="57150">
              <a:solidFill>
                <a:srgbClr val="FFFF00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107"/>
          <p:cNvGrpSpPr/>
          <p:nvPr/>
        </p:nvGrpSpPr>
        <p:grpSpPr>
          <a:xfrm>
            <a:off x="-1828800" y="2133600"/>
            <a:ext cx="2477561" cy="2592216"/>
            <a:chOff x="-1676400" y="1657350"/>
            <a:chExt cx="2477561" cy="2477561"/>
          </a:xfrm>
          <a:solidFill>
            <a:srgbClr val="E3F3F4"/>
          </a:solidFill>
        </p:grpSpPr>
        <p:sp>
          <p:nvSpPr>
            <p:cNvPr id="106" name="Rounded Rectangle 105"/>
            <p:cNvSpPr/>
            <p:nvPr/>
          </p:nvSpPr>
          <p:spPr>
            <a:xfrm>
              <a:off x="-1676400" y="1657350"/>
              <a:ext cx="2477561" cy="2477561"/>
            </a:xfrm>
            <a:prstGeom prst="roundRect">
              <a:avLst>
                <a:gd name="adj" fmla="val 24524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106" descr="chapter1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 l="3333" t="3333" r="3333" b="3333"/>
            <a:stretch>
              <a:fillRect/>
            </a:stretch>
          </p:blipFill>
          <p:spPr>
            <a:xfrm>
              <a:off x="-1415143" y="1842407"/>
              <a:ext cx="2068286" cy="2068287"/>
            </a:xfrm>
            <a:prstGeom prst="rect">
              <a:avLst/>
            </a:prstGeom>
            <a:grpFill/>
            <a:ln>
              <a:noFill/>
            </a:ln>
            <a:effectLst/>
          </p:spPr>
        </p:pic>
      </p:grpSp>
      <p:sp>
        <p:nvSpPr>
          <p:cNvPr id="121" name="Rounded Rectangle 120"/>
          <p:cNvSpPr/>
          <p:nvPr/>
        </p:nvSpPr>
        <p:spPr>
          <a:xfrm>
            <a:off x="1219200" y="1828800"/>
            <a:ext cx="6705600" cy="914400"/>
          </a:xfrm>
          <a:prstGeom prst="roundRect">
            <a:avLst>
              <a:gd name="adj" fmla="val 28607"/>
            </a:avLst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Calibri" pitchFamily="34" charset="0"/>
              </a:rPr>
              <a:t>applied topology</a:t>
            </a:r>
            <a:endParaRPr lang="en-US" sz="48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esselgrid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70000" contrast="-70000"/>
          </a:blip>
          <a:srcRect l="4762" t="19932" b="25677"/>
          <a:stretch>
            <a:fillRect/>
          </a:stretch>
        </p:blipFill>
        <p:spPr>
          <a:xfrm>
            <a:off x="0" y="0"/>
            <a:ext cx="9144000" cy="561372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828800" y="381000"/>
            <a:ext cx="5486400" cy="857250"/>
          </a:xfrm>
          <a:prstGeom prst="roundRect">
            <a:avLst>
              <a:gd name="adj" fmla="val 28607"/>
            </a:avLst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Calibri" pitchFamily="34" charset="0"/>
              </a:rPr>
              <a:t>closing credits…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3400" y="1729450"/>
            <a:ext cx="8153400" cy="3810000"/>
          </a:xfrm>
          <a:prstGeom prst="roundRect">
            <a:avLst>
              <a:gd name="adj" fmla="val 8329"/>
            </a:avLst>
          </a:prstGeom>
          <a:ln w="762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2" name="Group 32"/>
          <p:cNvGrpSpPr/>
          <p:nvPr/>
        </p:nvGrpSpPr>
        <p:grpSpPr>
          <a:xfrm>
            <a:off x="762000" y="5558502"/>
            <a:ext cx="7592013" cy="3204498"/>
            <a:chOff x="762000" y="1889234"/>
            <a:chExt cx="7592013" cy="3204498"/>
          </a:xfrm>
        </p:grpSpPr>
        <p:sp>
          <p:nvSpPr>
            <p:cNvPr id="6" name="TextBox 5"/>
            <p:cNvSpPr txBox="1"/>
            <p:nvPr/>
          </p:nvSpPr>
          <p:spPr>
            <a:xfrm>
              <a:off x="762000" y="1905000"/>
              <a:ext cx="2412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research sponsored by 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2000" y="3569732"/>
              <a:ext cx="21194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professional support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83907" y="4724400"/>
              <a:ext cx="1970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a.j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. friend,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stanford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24736" y="3569732"/>
              <a:ext cx="2629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latin typeface="Calibri" pitchFamily="34" charset="0"/>
                  <a:cs typeface="Calibri" pitchFamily="34" charset="0"/>
                </a:rPr>
                <a:t>university of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pennsylvania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89744" y="3830598"/>
              <a:ext cx="1664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andrea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mitchell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913889" y="1889234"/>
              <a:ext cx="2440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b="1" dirty="0" err="1" smtClean="0">
                  <a:latin typeface="Calibri" pitchFamily="34" charset="0"/>
                  <a:cs typeface="Calibri" pitchFamily="34" charset="0"/>
                </a:rPr>
                <a:t>darpa</a:t>
              </a:r>
              <a:r>
                <a:rPr lang="en-US" b="1" dirty="0" smtClean="0">
                  <a:latin typeface="Calibri" pitchFamily="34" charset="0"/>
                  <a:cs typeface="Calibri" pitchFamily="34" charset="0"/>
                </a:rPr>
                <a:t> (stomp program)</a:t>
              </a:r>
              <a:endParaRPr lang="en-US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51712" y="2133600"/>
              <a:ext cx="36022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latin typeface="Calibri" pitchFamily="34" charset="0"/>
                  <a:cs typeface="Calibri" pitchFamily="34" charset="0"/>
                </a:rPr>
                <a:t>air force office of scientific research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971598" y="2362200"/>
              <a:ext cx="23823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latin typeface="Calibri" pitchFamily="34" charset="0"/>
                  <a:cs typeface="Calibri" pitchFamily="34" charset="0"/>
                </a:rPr>
                <a:t>office of naval research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62000" y="2743200"/>
              <a:ext cx="220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primary collaborators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70488" y="2743200"/>
              <a:ext cx="29835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yuliy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baryshnikov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univ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.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illinois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2000" y="4232196"/>
              <a:ext cx="11031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itchFamily="34" charset="0"/>
                  <a:cs typeface="Calibri" pitchFamily="34" charset="0"/>
                </a:rPr>
                <a:t>java code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78176" y="4232196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david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lipsky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penn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43765" y="4495800"/>
              <a:ext cx="2310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naveen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kasthuri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penn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99479" y="2971800"/>
              <a:ext cx="2454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michael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robinson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penn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478162" y="3200400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david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lipsky</a:t>
              </a:r>
              <a:r>
                <a:rPr lang="en-US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US" dirty="0" err="1" smtClean="0">
                  <a:latin typeface="Calibri" pitchFamily="34" charset="0"/>
                  <a:cs typeface="Calibri" pitchFamily="34" charset="0"/>
                </a:rPr>
                <a:t>penn</a:t>
              </a:r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0" y="5585750"/>
            <a:ext cx="9144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besselgrid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70000" contrast="-70000"/>
          </a:blip>
          <a:srcRect l="4762" t="74099" b="13621"/>
          <a:stretch>
            <a:fillRect/>
          </a:stretch>
        </p:blipFill>
        <p:spPr>
          <a:xfrm>
            <a:off x="0" y="5590572"/>
            <a:ext cx="9144000" cy="1267428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533400" y="1729450"/>
            <a:ext cx="8153400" cy="3810000"/>
          </a:xfrm>
          <a:prstGeom prst="roundRect">
            <a:avLst>
              <a:gd name="adj" fmla="val 8329"/>
            </a:avLst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2243 L 2.5E-6 -0.51642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5715000" y="4495800"/>
            <a:ext cx="106680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096000" y="3048000"/>
            <a:ext cx="533400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514600" y="4343400"/>
            <a:ext cx="914400" cy="457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362200" y="1752600"/>
            <a:ext cx="1371600" cy="10668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3276600" y="2819400"/>
            <a:ext cx="2819400" cy="1672818"/>
          </a:xfrm>
          <a:prstGeom prst="roundRect">
            <a:avLst>
              <a:gd name="adj" fmla="val 28607"/>
            </a:avLst>
          </a:prstGeom>
          <a:ln w="76200">
            <a:solidFill>
              <a:schemeClr val="accent2"/>
            </a:solidFill>
          </a:ln>
          <a:effectLst>
            <a:outerShdw blurRad="127000" dist="101600" dir="2700000" sx="102000" sy="102000" algn="tl" rotWithShape="0">
              <a:prstClr val="black">
                <a:alpha val="31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4000" dirty="0" smtClean="0"/>
              <a:t> </a:t>
            </a:r>
            <a:r>
              <a:rPr lang="en-US" sz="5400" dirty="0" smtClean="0">
                <a:latin typeface="Century Gothic" pitchFamily="34" charset="0"/>
              </a:rPr>
              <a:t>h d</a:t>
            </a:r>
            <a:r>
              <a:rPr lang="el-GR" sz="5400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5400" dirty="0" smtClean="0"/>
              <a:t> </a:t>
            </a:r>
            <a:endParaRPr lang="en-US" sz="4800" baseline="-25000" dirty="0"/>
          </a:p>
        </p:txBody>
      </p:sp>
      <p:sp>
        <p:nvSpPr>
          <p:cNvPr id="7" name="Rounded Rectangle 6"/>
          <p:cNvSpPr/>
          <p:nvPr/>
        </p:nvSpPr>
        <p:spPr>
          <a:xfrm>
            <a:off x="609600" y="990601"/>
            <a:ext cx="2438400" cy="762000"/>
          </a:xfrm>
          <a:prstGeom prst="roundRect">
            <a:avLst>
              <a:gd name="adj" fmla="val 28607"/>
            </a:avLst>
          </a:prstGeom>
          <a:ln w="76200">
            <a:solidFill>
              <a:schemeClr val="accent4"/>
            </a:solidFill>
          </a:ln>
          <a:effectLst>
            <a:outerShdw blurRad="127000" dist="101600" dir="2700000" sx="102000" sy="102000" algn="tl" rotWithShape="0">
              <a:prstClr val="black">
                <a:alpha val="31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Century Gothic" pitchFamily="34" charset="0"/>
              </a:rPr>
              <a:t>geometry</a:t>
            </a:r>
            <a:endParaRPr lang="en-US" sz="2800" b="1" baseline="-25000" dirty="0"/>
          </a:p>
        </p:txBody>
      </p:sp>
      <p:sp>
        <p:nvSpPr>
          <p:cNvPr id="8" name="Rounded Rectangle 7"/>
          <p:cNvSpPr/>
          <p:nvPr/>
        </p:nvSpPr>
        <p:spPr>
          <a:xfrm>
            <a:off x="457200" y="4800600"/>
            <a:ext cx="2743200" cy="762000"/>
          </a:xfrm>
          <a:prstGeom prst="roundRect">
            <a:avLst>
              <a:gd name="adj" fmla="val 28607"/>
            </a:avLst>
          </a:prstGeom>
          <a:ln w="76200">
            <a:solidFill>
              <a:schemeClr val="accent1"/>
            </a:solidFill>
          </a:ln>
          <a:effectLst>
            <a:outerShdw blurRad="127000" dist="101600" dir="2700000" sx="102000" sy="102000" algn="tl" rotWithShape="0">
              <a:prstClr val="black">
                <a:alpha val="31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Century Gothic" pitchFamily="34" charset="0"/>
              </a:rPr>
              <a:t>probability</a:t>
            </a:r>
            <a:endParaRPr lang="en-US" sz="2800" b="1" baseline="-25000" dirty="0"/>
          </a:p>
        </p:txBody>
      </p:sp>
      <p:sp>
        <p:nvSpPr>
          <p:cNvPr id="9" name="Rounded Rectangle 8"/>
          <p:cNvSpPr/>
          <p:nvPr/>
        </p:nvSpPr>
        <p:spPr>
          <a:xfrm>
            <a:off x="6400800" y="2286000"/>
            <a:ext cx="2362200" cy="762000"/>
          </a:xfrm>
          <a:prstGeom prst="roundRect">
            <a:avLst>
              <a:gd name="adj" fmla="val 28607"/>
            </a:avLst>
          </a:prstGeom>
          <a:ln w="76200">
            <a:solidFill>
              <a:schemeClr val="accent5"/>
            </a:solidFill>
          </a:ln>
          <a:effectLst>
            <a:outerShdw blurRad="127000" dist="101600" dir="2700000" sx="102000" sy="102000" algn="tl" rotWithShape="0">
              <a:prstClr val="black">
                <a:alpha val="31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Century Gothic" pitchFamily="34" charset="0"/>
              </a:rPr>
              <a:t>topology</a:t>
            </a:r>
            <a:endParaRPr lang="en-US" sz="2800" b="1" baseline="-25000" dirty="0"/>
          </a:p>
        </p:txBody>
      </p:sp>
      <p:sp>
        <p:nvSpPr>
          <p:cNvPr id="16" name="Rounded Rectangle 15"/>
          <p:cNvSpPr/>
          <p:nvPr/>
        </p:nvSpPr>
        <p:spPr>
          <a:xfrm>
            <a:off x="5715000" y="5410200"/>
            <a:ext cx="2590800" cy="762000"/>
          </a:xfrm>
          <a:prstGeom prst="roundRect">
            <a:avLst>
              <a:gd name="adj" fmla="val 28607"/>
            </a:avLst>
          </a:prstGeom>
          <a:ln w="76200">
            <a:solidFill>
              <a:srgbClr val="00B0F0"/>
            </a:solidFill>
          </a:ln>
          <a:effectLst>
            <a:outerShdw blurRad="127000" dist="101600" dir="2700000" sx="102000" sy="102000" algn="tl" rotWithShape="0">
              <a:prstClr val="black">
                <a:alpha val="31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Century Gothic" pitchFamily="34" charset="0"/>
              </a:rPr>
              <a:t>networks</a:t>
            </a:r>
            <a:endParaRPr lang="en-US" sz="2800" b="1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6996171" y="3124200"/>
            <a:ext cx="17668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dirty="0" err="1" smtClean="0">
                <a:latin typeface="Century Gothic" pitchFamily="34" charset="0"/>
              </a:rPr>
              <a:t>kashiwara</a:t>
            </a:r>
            <a:endParaRPr lang="en-US" sz="2000" b="1" dirty="0" smtClean="0">
              <a:latin typeface="Century Gothic" pitchFamily="34" charset="0"/>
            </a:endParaRPr>
          </a:p>
          <a:p>
            <a:pPr algn="r"/>
            <a:r>
              <a:rPr lang="en-US" sz="2000" b="1" dirty="0" err="1" smtClean="0">
                <a:latin typeface="Century Gothic" pitchFamily="34" charset="0"/>
              </a:rPr>
              <a:t>macpherson</a:t>
            </a:r>
            <a:endParaRPr lang="en-US" sz="2000" b="1" dirty="0" smtClean="0">
              <a:latin typeface="Century Gothic" pitchFamily="34" charset="0"/>
            </a:endParaRPr>
          </a:p>
          <a:p>
            <a:pPr algn="r"/>
            <a:r>
              <a:rPr lang="en-US" sz="2000" b="1" dirty="0" err="1" smtClean="0">
                <a:latin typeface="Century Gothic" pitchFamily="34" charset="0"/>
              </a:rPr>
              <a:t>schapira</a:t>
            </a:r>
            <a:endParaRPr lang="en-US" sz="2000" b="1" dirty="0" smtClean="0">
              <a:latin typeface="Century Gothic" pitchFamily="34" charset="0"/>
            </a:endParaRPr>
          </a:p>
          <a:p>
            <a:pPr algn="r"/>
            <a:r>
              <a:rPr lang="en-US" sz="2000" b="1" dirty="0" err="1" smtClean="0">
                <a:latin typeface="Century Gothic" pitchFamily="34" charset="0"/>
              </a:rPr>
              <a:t>viro</a:t>
            </a: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0" y="1828800"/>
            <a:ext cx="13740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Century Gothic" pitchFamily="34" charset="0"/>
              </a:rPr>
              <a:t>blaschke</a:t>
            </a:r>
            <a:endParaRPr lang="en-US" sz="2000" b="1" dirty="0" smtClean="0">
              <a:latin typeface="Century Gothic" pitchFamily="34" charset="0"/>
            </a:endParaRPr>
          </a:p>
          <a:p>
            <a:r>
              <a:rPr lang="en-US" sz="2000" b="1" dirty="0" err="1" smtClean="0">
                <a:latin typeface="Century Gothic" pitchFamily="34" charset="0"/>
              </a:rPr>
              <a:t>hadwiger</a:t>
            </a:r>
            <a:endParaRPr lang="en-US" sz="2000" b="1" dirty="0" smtClean="0">
              <a:latin typeface="Century Gothic" pitchFamily="34" charset="0"/>
            </a:endParaRPr>
          </a:p>
          <a:p>
            <a:r>
              <a:rPr lang="en-US" sz="2000" b="1" dirty="0" err="1" smtClean="0">
                <a:latin typeface="Century Gothic" pitchFamily="34" charset="0"/>
              </a:rPr>
              <a:t>rota</a:t>
            </a:r>
            <a:endParaRPr lang="en-US" sz="2000" b="1" dirty="0" smtClean="0">
              <a:latin typeface="Century Gothic" pitchFamily="34" charset="0"/>
            </a:endParaRPr>
          </a:p>
          <a:p>
            <a:r>
              <a:rPr lang="en-US" sz="2000" b="1" dirty="0" err="1" smtClean="0">
                <a:latin typeface="Century Gothic" pitchFamily="34" charset="0"/>
              </a:rPr>
              <a:t>chen</a:t>
            </a: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0460" y="5638800"/>
            <a:ext cx="8803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Century Gothic" pitchFamily="34" charset="0"/>
              </a:rPr>
              <a:t>adler</a:t>
            </a:r>
            <a:endParaRPr lang="en-US" sz="2000" b="1" dirty="0" smtClean="0">
              <a:latin typeface="Century Gothic" pitchFamily="34" charset="0"/>
            </a:endParaRPr>
          </a:p>
          <a:p>
            <a:r>
              <a:rPr lang="en-US" sz="2000" b="1" dirty="0" err="1" smtClean="0">
                <a:latin typeface="Century Gothic" pitchFamily="34" charset="0"/>
              </a:rPr>
              <a:t>taylor</a:t>
            </a: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33800" y="337345"/>
            <a:ext cx="5943600" cy="990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Tw Cen MT" pitchFamily="34" charset="0"/>
              </a:rPr>
              <a:t>  </a:t>
            </a:r>
            <a:r>
              <a:rPr lang="en-US" sz="4400" dirty="0" err="1" smtClean="0">
                <a:latin typeface="Calibri" pitchFamily="34" charset="0"/>
              </a:rPr>
              <a:t>euler</a:t>
            </a:r>
            <a:r>
              <a:rPr lang="en-US" sz="4400" dirty="0" smtClean="0">
                <a:latin typeface="Calibri" pitchFamily="34" charset="0"/>
              </a:rPr>
              <a:t> calculus</a:t>
            </a:r>
            <a:endParaRPr lang="en-US" sz="4400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6" grpId="0" animBg="1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04800" y="1676400"/>
            <a:ext cx="4379919" cy="914403"/>
            <a:chOff x="374" y="2732"/>
            <a:chExt cx="2759" cy="576"/>
          </a:xfrm>
        </p:grpSpPr>
        <p:sp>
          <p:nvSpPr>
            <p:cNvPr id="51" name="Text Box 23"/>
            <p:cNvSpPr txBox="1">
              <a:spLocks noChangeArrowheads="1"/>
            </p:cNvSpPr>
            <p:nvPr/>
          </p:nvSpPr>
          <p:spPr bwMode="auto">
            <a:xfrm>
              <a:off x="374" y="2732"/>
              <a:ext cx="2759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atin typeface="Book Antiqua" pitchFamily="18" charset="0"/>
                </a:rPr>
                <a:t>   </a:t>
              </a:r>
              <a:r>
                <a:rPr lang="el-GR" sz="3600" b="1" dirty="0">
                  <a:latin typeface="Times New Roman" pitchFamily="18" charset="0"/>
                </a:rPr>
                <a:t>χ</a:t>
              </a:r>
              <a:r>
                <a:rPr lang="en-US" sz="3600" b="1" dirty="0">
                  <a:latin typeface="Book Antiqua" pitchFamily="18" charset="0"/>
                </a:rPr>
                <a:t>  =  </a:t>
              </a:r>
              <a:r>
                <a:rPr lang="el-GR" sz="4800" b="1" dirty="0"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3200" b="1" dirty="0">
                  <a:latin typeface="Arial Narrow" pitchFamily="34" charset="0"/>
                </a:rPr>
                <a:t> (-1)</a:t>
              </a:r>
              <a:r>
                <a:rPr lang="en-US" sz="3200" b="1" baseline="30000" dirty="0">
                  <a:latin typeface="Arial Narrow" pitchFamily="34" charset="0"/>
                </a:rPr>
                <a:t>k</a:t>
              </a:r>
              <a:r>
                <a:rPr lang="en-US" sz="3200" b="1" dirty="0">
                  <a:latin typeface="Arial Narrow" pitchFamily="34" charset="0"/>
                </a:rPr>
                <a:t> # </a:t>
              </a:r>
              <a:r>
                <a:rPr lang="en-US" sz="4000" b="1" dirty="0">
                  <a:latin typeface="Arial Narrow" pitchFamily="34" charset="0"/>
                </a:rPr>
                <a:t>{</a:t>
              </a:r>
              <a:r>
                <a:rPr lang="en-US" sz="3200" b="1" dirty="0" smtClean="0">
                  <a:latin typeface="Arial Narrow" pitchFamily="34" charset="0"/>
                </a:rPr>
                <a:t>k-cells</a:t>
              </a:r>
              <a:r>
                <a:rPr lang="en-US" sz="4000" b="1" dirty="0" smtClean="0">
                  <a:latin typeface="Arial Narrow" pitchFamily="34" charset="0"/>
                </a:rPr>
                <a:t>}</a:t>
              </a:r>
              <a:endParaRPr lang="en-US" sz="4000" b="1" dirty="0">
                <a:latin typeface="Arial Narrow" pitchFamily="34" charset="0"/>
              </a:endParaRPr>
            </a:p>
          </p:txBody>
        </p:sp>
        <p:sp>
          <p:nvSpPr>
            <p:cNvPr id="52" name="Text Box 24"/>
            <p:cNvSpPr txBox="1">
              <a:spLocks noChangeArrowheads="1"/>
            </p:cNvSpPr>
            <p:nvPr/>
          </p:nvSpPr>
          <p:spPr bwMode="auto">
            <a:xfrm>
              <a:off x="998" y="3017"/>
              <a:ext cx="4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b="1" baseline="-25000" dirty="0">
                  <a:latin typeface="Arial Narrow" pitchFamily="34" charset="0"/>
                </a:rPr>
                <a:t>      k</a:t>
              </a:r>
            </a:p>
          </p:txBody>
        </p:sp>
      </p:grpSp>
      <p:grpSp>
        <p:nvGrpSpPr>
          <p:cNvPr id="3" name="Group 43"/>
          <p:cNvGrpSpPr/>
          <p:nvPr/>
        </p:nvGrpSpPr>
        <p:grpSpPr>
          <a:xfrm>
            <a:off x="5493850" y="1600200"/>
            <a:ext cx="3403058" cy="914400"/>
            <a:chOff x="952590" y="2531660"/>
            <a:chExt cx="3403058" cy="914400"/>
          </a:xfrm>
        </p:grpSpPr>
        <p:sp>
          <p:nvSpPr>
            <p:cNvPr id="29" name="Left Brace 28"/>
            <p:cNvSpPr/>
            <p:nvPr/>
          </p:nvSpPr>
          <p:spPr>
            <a:xfrm>
              <a:off x="1310186" y="2531660"/>
              <a:ext cx="155448" cy="914400"/>
            </a:xfrm>
            <a:prstGeom prst="lef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30" name="Right Brace 29"/>
            <p:cNvSpPr/>
            <p:nvPr/>
          </p:nvSpPr>
          <p:spPr>
            <a:xfrm>
              <a:off x="3529013" y="2531660"/>
              <a:ext cx="155448" cy="914400"/>
            </a:xfrm>
            <a:prstGeom prst="righ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52590" y="2647049"/>
              <a:ext cx="3738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3200" b="1" dirty="0" smtClean="0">
                  <a:solidFill>
                    <a:schemeClr val="accent2"/>
                  </a:solidFill>
                  <a:latin typeface="Times New Roman" pitchFamily="18" charset="0"/>
                </a:rPr>
                <a:t>χ</a:t>
              </a:r>
              <a:endParaRPr lang="en-US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754201" y="2756581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/>
                  </a:solidFill>
                </a:rPr>
                <a:t>= 7</a:t>
              </a:r>
              <a:endParaRPr lang="en-US" sz="28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44"/>
          <p:cNvGrpSpPr/>
          <p:nvPr/>
        </p:nvGrpSpPr>
        <p:grpSpPr>
          <a:xfrm>
            <a:off x="6165273" y="1676400"/>
            <a:ext cx="1600200" cy="838200"/>
            <a:chOff x="1524000" y="2743200"/>
            <a:chExt cx="1600200" cy="838200"/>
          </a:xfrm>
        </p:grpSpPr>
        <p:sp>
          <p:nvSpPr>
            <p:cNvPr id="34" name="Oval 33"/>
            <p:cNvSpPr/>
            <p:nvPr/>
          </p:nvSpPr>
          <p:spPr>
            <a:xfrm>
              <a:off x="1524000" y="28194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1828800" y="31242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2133600" y="27432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2286000" y="34290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2971800" y="32004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2971800" y="28194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2590800" y="3124200"/>
              <a:ext cx="152400" cy="152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3"/>
          <p:cNvGrpSpPr/>
          <p:nvPr/>
        </p:nvGrpSpPr>
        <p:grpSpPr>
          <a:xfrm>
            <a:off x="5486015" y="2667000"/>
            <a:ext cx="3403058" cy="914400"/>
            <a:chOff x="952590" y="2531660"/>
            <a:chExt cx="3403058" cy="914400"/>
          </a:xfrm>
        </p:grpSpPr>
        <p:sp>
          <p:nvSpPr>
            <p:cNvPr id="65" name="Left Brace 64"/>
            <p:cNvSpPr/>
            <p:nvPr/>
          </p:nvSpPr>
          <p:spPr>
            <a:xfrm>
              <a:off x="1310186" y="2531660"/>
              <a:ext cx="155448" cy="914400"/>
            </a:xfrm>
            <a:prstGeom prst="lef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66" name="Right Brace 65"/>
            <p:cNvSpPr/>
            <p:nvPr/>
          </p:nvSpPr>
          <p:spPr>
            <a:xfrm>
              <a:off x="3529013" y="2531660"/>
              <a:ext cx="155448" cy="914400"/>
            </a:xfrm>
            <a:prstGeom prst="righ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952590" y="2647049"/>
              <a:ext cx="3738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3200" b="1" dirty="0" smtClean="0">
                  <a:solidFill>
                    <a:schemeClr val="accent2"/>
                  </a:solidFill>
                  <a:latin typeface="Times New Roman" pitchFamily="18" charset="0"/>
                </a:rPr>
                <a:t>χ</a:t>
              </a:r>
              <a:endParaRPr lang="en-US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754201" y="2756581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/>
                  </a:solidFill>
                </a:rPr>
                <a:t>= 3</a:t>
              </a:r>
              <a:endParaRPr lang="en-US" sz="28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" name="Group 86"/>
          <p:cNvGrpSpPr/>
          <p:nvPr/>
        </p:nvGrpSpPr>
        <p:grpSpPr>
          <a:xfrm>
            <a:off x="6157438" y="2743200"/>
            <a:ext cx="1600200" cy="838200"/>
            <a:chOff x="5472023" y="2743200"/>
            <a:chExt cx="1600200" cy="838200"/>
          </a:xfrm>
        </p:grpSpPr>
        <p:grpSp>
          <p:nvGrpSpPr>
            <p:cNvPr id="7" name="Group 68"/>
            <p:cNvGrpSpPr/>
            <p:nvPr/>
          </p:nvGrpSpPr>
          <p:grpSpPr>
            <a:xfrm>
              <a:off x="5472023" y="2743200"/>
              <a:ext cx="1600200" cy="838200"/>
              <a:chOff x="1524000" y="2743200"/>
              <a:chExt cx="1600200" cy="838200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1524000" y="2819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828800" y="3124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2133600" y="2743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2860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2971800" y="3200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2971800" y="2819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590800" y="3124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84"/>
            <p:cNvGrpSpPr/>
            <p:nvPr/>
          </p:nvGrpSpPr>
          <p:grpSpPr>
            <a:xfrm>
              <a:off x="5602105" y="2873282"/>
              <a:ext cx="1394712" cy="578036"/>
              <a:chOff x="5602105" y="2873282"/>
              <a:chExt cx="1394712" cy="578036"/>
            </a:xfrm>
          </p:grpSpPr>
          <p:cxnSp>
            <p:nvCxnSpPr>
              <p:cNvPr id="78" name="Straight Connector 77"/>
              <p:cNvCxnSpPr>
                <a:stCxn id="75" idx="4"/>
                <a:endCxn id="74" idx="0"/>
              </p:cNvCxnSpPr>
              <p:nvPr/>
            </p:nvCxnSpPr>
            <p:spPr>
              <a:xfrm rot="5400000">
                <a:off x="6881723" y="3086100"/>
                <a:ext cx="228600" cy="1588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>
                <a:stCxn id="70" idx="5"/>
                <a:endCxn id="71" idx="1"/>
              </p:cNvCxnSpPr>
              <p:nvPr/>
            </p:nvCxnSpPr>
            <p:spPr>
              <a:xfrm rot="16200000" flipH="1">
                <a:off x="5602105" y="2949482"/>
                <a:ext cx="1970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>
                <a:stCxn id="76" idx="3"/>
                <a:endCxn id="73" idx="7"/>
              </p:cNvCxnSpPr>
              <p:nvPr/>
            </p:nvCxnSpPr>
            <p:spPr>
              <a:xfrm rot="5400000">
                <a:off x="6364105" y="3254282"/>
                <a:ext cx="1970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>
                <a:stCxn id="72" idx="3"/>
                <a:endCxn id="71" idx="7"/>
              </p:cNvCxnSpPr>
              <p:nvPr/>
            </p:nvCxnSpPr>
            <p:spPr>
              <a:xfrm rot="5400000">
                <a:off x="5868805" y="2911382"/>
                <a:ext cx="2732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43"/>
          <p:cNvGrpSpPr/>
          <p:nvPr/>
        </p:nvGrpSpPr>
        <p:grpSpPr>
          <a:xfrm>
            <a:off x="5486015" y="3733800"/>
            <a:ext cx="3403058" cy="914400"/>
            <a:chOff x="952590" y="2531660"/>
            <a:chExt cx="3403058" cy="914400"/>
          </a:xfrm>
        </p:grpSpPr>
        <p:sp>
          <p:nvSpPr>
            <p:cNvPr id="88" name="Left Brace 87"/>
            <p:cNvSpPr/>
            <p:nvPr/>
          </p:nvSpPr>
          <p:spPr>
            <a:xfrm>
              <a:off x="1310186" y="2531660"/>
              <a:ext cx="155448" cy="914400"/>
            </a:xfrm>
            <a:prstGeom prst="lef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89" name="Right Brace 88"/>
            <p:cNvSpPr/>
            <p:nvPr/>
          </p:nvSpPr>
          <p:spPr>
            <a:xfrm>
              <a:off x="3529013" y="2531660"/>
              <a:ext cx="155448" cy="914400"/>
            </a:xfrm>
            <a:prstGeom prst="righ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952590" y="2647049"/>
              <a:ext cx="3738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3200" b="1" dirty="0" smtClean="0">
                  <a:solidFill>
                    <a:schemeClr val="accent2"/>
                  </a:solidFill>
                  <a:latin typeface="Times New Roman" pitchFamily="18" charset="0"/>
                </a:rPr>
                <a:t>χ</a:t>
              </a:r>
              <a:endParaRPr lang="en-US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754201" y="2756581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/>
                  </a:solidFill>
                </a:rPr>
                <a:t>= 2</a:t>
              </a:r>
              <a:endParaRPr lang="en-US" sz="28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91"/>
          <p:cNvGrpSpPr/>
          <p:nvPr/>
        </p:nvGrpSpPr>
        <p:grpSpPr>
          <a:xfrm>
            <a:off x="6157438" y="3810000"/>
            <a:ext cx="1600200" cy="838200"/>
            <a:chOff x="5472023" y="2743200"/>
            <a:chExt cx="1600200" cy="838200"/>
          </a:xfrm>
        </p:grpSpPr>
        <p:grpSp>
          <p:nvGrpSpPr>
            <p:cNvPr id="11" name="Group 68"/>
            <p:cNvGrpSpPr/>
            <p:nvPr/>
          </p:nvGrpSpPr>
          <p:grpSpPr>
            <a:xfrm>
              <a:off x="5472023" y="2743200"/>
              <a:ext cx="1600200" cy="838200"/>
              <a:chOff x="1524000" y="2743200"/>
              <a:chExt cx="1600200" cy="838200"/>
            </a:xfrm>
          </p:grpSpPr>
          <p:sp>
            <p:nvSpPr>
              <p:cNvPr id="98" name="Oval 97"/>
              <p:cNvSpPr/>
              <p:nvPr/>
            </p:nvSpPr>
            <p:spPr>
              <a:xfrm>
                <a:off x="1524000" y="2819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828800" y="3124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2133600" y="2743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2286000" y="34290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2971800" y="3200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2971800" y="28194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2590800" y="3124200"/>
                <a:ext cx="152400" cy="152400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84"/>
            <p:cNvGrpSpPr/>
            <p:nvPr/>
          </p:nvGrpSpPr>
          <p:grpSpPr>
            <a:xfrm>
              <a:off x="5602105" y="2819400"/>
              <a:ext cx="1394712" cy="631918"/>
              <a:chOff x="5602105" y="2819400"/>
              <a:chExt cx="1394712" cy="631918"/>
            </a:xfrm>
          </p:grpSpPr>
          <p:cxnSp>
            <p:nvCxnSpPr>
              <p:cNvPr id="95" name="Straight Connector 94"/>
              <p:cNvCxnSpPr>
                <a:stCxn id="103" idx="4"/>
                <a:endCxn id="102" idx="0"/>
              </p:cNvCxnSpPr>
              <p:nvPr/>
            </p:nvCxnSpPr>
            <p:spPr>
              <a:xfrm rot="5400000">
                <a:off x="6881723" y="3086100"/>
                <a:ext cx="228600" cy="1588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>
                <a:stCxn id="98" idx="5"/>
                <a:endCxn id="99" idx="1"/>
              </p:cNvCxnSpPr>
              <p:nvPr/>
            </p:nvCxnSpPr>
            <p:spPr>
              <a:xfrm rot="16200000" flipH="1">
                <a:off x="5602105" y="2949482"/>
                <a:ext cx="1970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>
                <a:stCxn id="104" idx="3"/>
                <a:endCxn id="101" idx="7"/>
              </p:cNvCxnSpPr>
              <p:nvPr/>
            </p:nvCxnSpPr>
            <p:spPr>
              <a:xfrm rot="5400000">
                <a:off x="6364105" y="3254282"/>
                <a:ext cx="1970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>
                <a:stCxn id="100" idx="3"/>
                <a:endCxn id="99" idx="7"/>
              </p:cNvCxnSpPr>
              <p:nvPr/>
            </p:nvCxnSpPr>
            <p:spPr>
              <a:xfrm rot="5400000">
                <a:off x="5868805" y="2911382"/>
                <a:ext cx="273236" cy="197036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>
                <a:stCxn id="98" idx="6"/>
                <a:endCxn id="100" idx="2"/>
              </p:cNvCxnSpPr>
              <p:nvPr/>
            </p:nvCxnSpPr>
            <p:spPr>
              <a:xfrm flipV="1">
                <a:off x="5624423" y="2819400"/>
                <a:ext cx="457200" cy="76200"/>
              </a:xfrm>
              <a:prstGeom prst="line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43"/>
          <p:cNvGrpSpPr/>
          <p:nvPr/>
        </p:nvGrpSpPr>
        <p:grpSpPr>
          <a:xfrm>
            <a:off x="5486015" y="4800600"/>
            <a:ext cx="3403058" cy="914400"/>
            <a:chOff x="952590" y="2531660"/>
            <a:chExt cx="3403058" cy="914400"/>
          </a:xfrm>
        </p:grpSpPr>
        <p:sp>
          <p:nvSpPr>
            <p:cNvPr id="117" name="Left Brace 116"/>
            <p:cNvSpPr/>
            <p:nvPr/>
          </p:nvSpPr>
          <p:spPr>
            <a:xfrm>
              <a:off x="1310186" y="2531660"/>
              <a:ext cx="155448" cy="914400"/>
            </a:xfrm>
            <a:prstGeom prst="lef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118" name="Right Brace 117"/>
            <p:cNvSpPr/>
            <p:nvPr/>
          </p:nvSpPr>
          <p:spPr>
            <a:xfrm>
              <a:off x="3529013" y="2531660"/>
              <a:ext cx="155448" cy="914400"/>
            </a:xfrm>
            <a:prstGeom prst="righ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b="1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952590" y="2647049"/>
              <a:ext cx="3738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3200" b="1" dirty="0" smtClean="0">
                  <a:solidFill>
                    <a:schemeClr val="accent2"/>
                  </a:solidFill>
                  <a:latin typeface="Times New Roman" pitchFamily="18" charset="0"/>
                </a:rPr>
                <a:t>χ</a:t>
              </a:r>
              <a:endParaRPr lang="en-US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754201" y="2756581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/>
                  </a:solidFill>
                </a:rPr>
                <a:t>= 3</a:t>
              </a:r>
              <a:endParaRPr lang="en-US" sz="28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Group 113"/>
          <p:cNvGrpSpPr/>
          <p:nvPr/>
        </p:nvGrpSpPr>
        <p:grpSpPr>
          <a:xfrm>
            <a:off x="6157438" y="4876800"/>
            <a:ext cx="1600200" cy="838200"/>
            <a:chOff x="6157438" y="5638800"/>
            <a:chExt cx="1600200" cy="838200"/>
          </a:xfrm>
        </p:grpSpPr>
        <p:sp>
          <p:nvSpPr>
            <p:cNvPr id="136" name="Isosceles Triangle 135"/>
            <p:cNvSpPr/>
            <p:nvPr/>
          </p:nvSpPr>
          <p:spPr>
            <a:xfrm rot="3398405">
              <a:off x="6391446" y="5621256"/>
              <a:ext cx="414805" cy="456758"/>
            </a:xfrm>
            <a:prstGeom prst="triangle">
              <a:avLst>
                <a:gd name="adj" fmla="val 5629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20"/>
            <p:cNvGrpSpPr/>
            <p:nvPr/>
          </p:nvGrpSpPr>
          <p:grpSpPr>
            <a:xfrm>
              <a:off x="6157438" y="5638800"/>
              <a:ext cx="1600200" cy="838200"/>
              <a:chOff x="5472023" y="2743200"/>
              <a:chExt cx="1600200" cy="838200"/>
            </a:xfrm>
          </p:grpSpPr>
          <p:grpSp>
            <p:nvGrpSpPr>
              <p:cNvPr id="16" name="Group 68"/>
              <p:cNvGrpSpPr/>
              <p:nvPr/>
            </p:nvGrpSpPr>
            <p:grpSpPr>
              <a:xfrm>
                <a:off x="5472023" y="2743200"/>
                <a:ext cx="1600200" cy="838200"/>
                <a:chOff x="1524000" y="2743200"/>
                <a:chExt cx="1600200" cy="838200"/>
              </a:xfrm>
            </p:grpSpPr>
            <p:sp>
              <p:nvSpPr>
                <p:cNvPr id="129" name="Oval 128"/>
                <p:cNvSpPr/>
                <p:nvPr/>
              </p:nvSpPr>
              <p:spPr>
                <a:xfrm>
                  <a:off x="1524000" y="28194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Oval 129"/>
                <p:cNvSpPr/>
                <p:nvPr/>
              </p:nvSpPr>
              <p:spPr>
                <a:xfrm>
                  <a:off x="1828800" y="31242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Oval 130"/>
                <p:cNvSpPr/>
                <p:nvPr/>
              </p:nvSpPr>
              <p:spPr>
                <a:xfrm>
                  <a:off x="2133600" y="27432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Oval 131"/>
                <p:cNvSpPr/>
                <p:nvPr/>
              </p:nvSpPr>
              <p:spPr>
                <a:xfrm>
                  <a:off x="2286000" y="34290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2971800" y="32004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Oval 133"/>
                <p:cNvSpPr/>
                <p:nvPr/>
              </p:nvSpPr>
              <p:spPr>
                <a:xfrm>
                  <a:off x="2971800" y="28194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Oval 134"/>
                <p:cNvSpPr/>
                <p:nvPr/>
              </p:nvSpPr>
              <p:spPr>
                <a:xfrm>
                  <a:off x="2590800" y="3124200"/>
                  <a:ext cx="152400" cy="152400"/>
                </a:xfrm>
                <a:prstGeom prst="ellipse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84"/>
              <p:cNvGrpSpPr/>
              <p:nvPr/>
            </p:nvGrpSpPr>
            <p:grpSpPr>
              <a:xfrm>
                <a:off x="5602105" y="2819400"/>
                <a:ext cx="1394712" cy="631918"/>
                <a:chOff x="5602105" y="2819400"/>
                <a:chExt cx="1394712" cy="631918"/>
              </a:xfrm>
            </p:grpSpPr>
            <p:cxnSp>
              <p:nvCxnSpPr>
                <p:cNvPr id="124" name="Straight Connector 123"/>
                <p:cNvCxnSpPr>
                  <a:stCxn id="134" idx="4"/>
                  <a:endCxn id="133" idx="0"/>
                </p:cNvCxnSpPr>
                <p:nvPr/>
              </p:nvCxnSpPr>
              <p:spPr>
                <a:xfrm rot="5400000">
                  <a:off x="6881723" y="3086100"/>
                  <a:ext cx="228600" cy="1588"/>
                </a:xfrm>
                <a:prstGeom prst="line">
                  <a:avLst/>
                </a:prstGeom>
                <a:ln>
                  <a:solidFill>
                    <a:schemeClr val="accent3">
                      <a:lumMod val="50000"/>
                    </a:schemeClr>
                  </a:solidFill>
                </a:ln>
                <a:effectLst/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>
                  <a:stCxn id="129" idx="5"/>
                  <a:endCxn id="130" idx="1"/>
                </p:cNvCxnSpPr>
                <p:nvPr/>
              </p:nvCxnSpPr>
              <p:spPr>
                <a:xfrm rot="16200000" flipH="1">
                  <a:off x="5602105" y="2949482"/>
                  <a:ext cx="197036" cy="197036"/>
                </a:xfrm>
                <a:prstGeom prst="line">
                  <a:avLst/>
                </a:prstGeom>
                <a:ln>
                  <a:solidFill>
                    <a:schemeClr val="accent3">
                      <a:lumMod val="50000"/>
                    </a:schemeClr>
                  </a:solidFill>
                </a:ln>
                <a:effectLst/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>
                  <a:stCxn id="135" idx="3"/>
                  <a:endCxn id="132" idx="7"/>
                </p:cNvCxnSpPr>
                <p:nvPr/>
              </p:nvCxnSpPr>
              <p:spPr>
                <a:xfrm rot="5400000">
                  <a:off x="6364105" y="3254282"/>
                  <a:ext cx="197036" cy="197036"/>
                </a:xfrm>
                <a:prstGeom prst="line">
                  <a:avLst/>
                </a:prstGeom>
                <a:ln>
                  <a:solidFill>
                    <a:schemeClr val="accent3">
                      <a:lumMod val="50000"/>
                    </a:schemeClr>
                  </a:solidFill>
                </a:ln>
                <a:effectLst/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>
                  <a:stCxn id="131" idx="3"/>
                  <a:endCxn id="130" idx="7"/>
                </p:cNvCxnSpPr>
                <p:nvPr/>
              </p:nvCxnSpPr>
              <p:spPr>
                <a:xfrm rot="5400000">
                  <a:off x="5868805" y="2911382"/>
                  <a:ext cx="273236" cy="197036"/>
                </a:xfrm>
                <a:prstGeom prst="line">
                  <a:avLst/>
                </a:prstGeom>
                <a:ln>
                  <a:solidFill>
                    <a:schemeClr val="accent3">
                      <a:lumMod val="50000"/>
                    </a:schemeClr>
                  </a:solidFill>
                </a:ln>
                <a:effectLst/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>
                  <a:stCxn id="129" idx="6"/>
                  <a:endCxn id="131" idx="2"/>
                </p:cNvCxnSpPr>
                <p:nvPr/>
              </p:nvCxnSpPr>
              <p:spPr>
                <a:xfrm flipV="1">
                  <a:off x="5624423" y="2819400"/>
                  <a:ext cx="457200" cy="76200"/>
                </a:xfrm>
                <a:prstGeom prst="line">
                  <a:avLst/>
                </a:prstGeom>
                <a:ln>
                  <a:solidFill>
                    <a:schemeClr val="accent3">
                      <a:lumMod val="50000"/>
                    </a:schemeClr>
                  </a:solidFill>
                </a:ln>
                <a:effectLst/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22"/>
          <p:cNvGrpSpPr>
            <a:grpSpLocks/>
          </p:cNvGrpSpPr>
          <p:nvPr/>
        </p:nvGrpSpPr>
        <p:grpSpPr bwMode="auto">
          <a:xfrm>
            <a:off x="396875" y="2819400"/>
            <a:ext cx="3222629" cy="914403"/>
            <a:chOff x="432" y="2732"/>
            <a:chExt cx="2030" cy="576"/>
          </a:xfrm>
        </p:grpSpPr>
        <p:sp>
          <p:nvSpPr>
            <p:cNvPr id="109" name="Text Box 23"/>
            <p:cNvSpPr txBox="1">
              <a:spLocks noChangeArrowheads="1"/>
            </p:cNvSpPr>
            <p:nvPr/>
          </p:nvSpPr>
          <p:spPr bwMode="auto">
            <a:xfrm>
              <a:off x="432" y="2732"/>
              <a:ext cx="203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3600" b="1" dirty="0">
                  <a:latin typeface="Book Antiqua" pitchFamily="18" charset="0"/>
                </a:rPr>
                <a:t>   </a:t>
              </a:r>
              <a:r>
                <a:rPr lang="en-US" sz="3600" b="1" dirty="0" smtClean="0">
                  <a:latin typeface="Book Antiqua" pitchFamily="18" charset="0"/>
                </a:rPr>
                <a:t>  </a:t>
              </a:r>
              <a:r>
                <a:rPr lang="en-US" sz="3600" b="1" dirty="0">
                  <a:latin typeface="Book Antiqua" pitchFamily="18" charset="0"/>
                </a:rPr>
                <a:t>=  </a:t>
              </a:r>
              <a:r>
                <a:rPr lang="el-GR" sz="4800" b="1" dirty="0"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3200" b="1" dirty="0">
                  <a:latin typeface="Arial Narrow" pitchFamily="34" charset="0"/>
                </a:rPr>
                <a:t> (-1)</a:t>
              </a:r>
              <a:r>
                <a:rPr lang="en-US" sz="3200" b="1" baseline="30000" dirty="0">
                  <a:latin typeface="Arial Narrow" pitchFamily="34" charset="0"/>
                </a:rPr>
                <a:t>k</a:t>
              </a:r>
              <a:r>
                <a:rPr lang="en-US" sz="3200" b="1" dirty="0">
                  <a:latin typeface="Arial Narrow" pitchFamily="34" charset="0"/>
                </a:rPr>
                <a:t> </a:t>
              </a:r>
              <a:r>
                <a:rPr lang="en-US" sz="3200" b="1" dirty="0" smtClean="0">
                  <a:latin typeface="Arial Narrow" pitchFamily="34" charset="0"/>
                </a:rPr>
                <a:t>rank</a:t>
              </a:r>
              <a:endParaRPr lang="en-US" sz="4000" b="1" baseline="-25000" dirty="0">
                <a:latin typeface="Arial Narrow" pitchFamily="34" charset="0"/>
              </a:endParaRPr>
            </a:p>
          </p:txBody>
        </p:sp>
        <p:sp>
          <p:nvSpPr>
            <p:cNvPr id="110" name="Text Box 24"/>
            <p:cNvSpPr txBox="1">
              <a:spLocks noChangeArrowheads="1"/>
            </p:cNvSpPr>
            <p:nvPr/>
          </p:nvSpPr>
          <p:spPr bwMode="auto">
            <a:xfrm>
              <a:off x="989" y="3017"/>
              <a:ext cx="4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3600" b="1" baseline="-25000" dirty="0">
                  <a:latin typeface="Arial Narrow" pitchFamily="34" charset="0"/>
                </a:rPr>
                <a:t>      k</a:t>
              </a:r>
            </a:p>
          </p:txBody>
        </p:sp>
      </p:grpSp>
      <p:sp>
        <p:nvSpPr>
          <p:cNvPr id="92" name="Rounded Rectangle 91"/>
          <p:cNvSpPr/>
          <p:nvPr/>
        </p:nvSpPr>
        <p:spPr>
          <a:xfrm>
            <a:off x="3733800" y="337345"/>
            <a:ext cx="5943600" cy="990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w Cen MT" pitchFamily="34" charset="0"/>
              </a:rPr>
              <a:t>  </a:t>
            </a:r>
            <a:r>
              <a:rPr lang="en-US" sz="4800" dirty="0" smtClean="0">
                <a:latin typeface="Calibri" pitchFamily="34" charset="0"/>
              </a:rPr>
              <a:t>ingredient #1:</a:t>
            </a:r>
            <a:r>
              <a:rPr lang="en-US" sz="4800" dirty="0" smtClean="0">
                <a:latin typeface="Book Antiqua" pitchFamily="18" charset="0"/>
              </a:rPr>
              <a:t>   </a:t>
            </a:r>
            <a:r>
              <a:rPr lang="el-GR" sz="4800" dirty="0" smtClean="0">
                <a:latin typeface="Times New Roman" pitchFamily="18" charset="0"/>
              </a:rPr>
              <a:t>χ</a:t>
            </a:r>
            <a:r>
              <a:rPr lang="en-US" sz="4800" dirty="0" smtClean="0">
                <a:latin typeface="Book Antiqua" pitchFamily="18" charset="0"/>
              </a:rPr>
              <a:t> </a:t>
            </a:r>
            <a:r>
              <a:rPr lang="en-US" sz="4400" dirty="0" smtClean="0">
                <a:latin typeface="Calibri" pitchFamily="34" charset="0"/>
              </a:rPr>
              <a:t> 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492376" y="3007059"/>
            <a:ext cx="5533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b="1" dirty="0" err="1" smtClean="0">
                <a:latin typeface="Arial Narrow" pitchFamily="34" charset="0"/>
              </a:rPr>
              <a:t>H</a:t>
            </a:r>
            <a:r>
              <a:rPr lang="en-US" sz="3200" b="1" baseline="-25000" dirty="0" err="1" smtClean="0">
                <a:latin typeface="Arial Narrow" pitchFamily="34" charset="0"/>
              </a:rPr>
              <a:t>k</a:t>
            </a:r>
            <a:endParaRPr lang="en-US" sz="3200" b="1" dirty="0"/>
          </a:p>
        </p:txBody>
      </p:sp>
      <p:grpSp>
        <p:nvGrpSpPr>
          <p:cNvPr id="19" name="Group 112"/>
          <p:cNvGrpSpPr/>
          <p:nvPr/>
        </p:nvGrpSpPr>
        <p:grpSpPr>
          <a:xfrm>
            <a:off x="3492376" y="2770499"/>
            <a:ext cx="553357" cy="827023"/>
            <a:chOff x="4094843" y="4980296"/>
            <a:chExt cx="553357" cy="827023"/>
          </a:xfrm>
        </p:grpSpPr>
        <p:sp>
          <p:nvSpPr>
            <p:cNvPr id="94" name="Rectangle 93"/>
            <p:cNvSpPr/>
            <p:nvPr/>
          </p:nvSpPr>
          <p:spPr>
            <a:xfrm>
              <a:off x="4094843" y="5222544"/>
              <a:ext cx="5533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200" b="1" dirty="0" err="1" smtClean="0">
                  <a:latin typeface="Arial Narrow" pitchFamily="34" charset="0"/>
                </a:rPr>
                <a:t>H</a:t>
              </a:r>
              <a:r>
                <a:rPr lang="en-US" sz="3200" b="1" baseline="-25000" dirty="0" err="1" smtClean="0">
                  <a:latin typeface="Arial Narrow" pitchFamily="34" charset="0"/>
                </a:rPr>
                <a:t>c</a:t>
              </a:r>
              <a:endParaRPr lang="en-US" sz="3200" b="1" dirty="0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4332812" y="4980296"/>
              <a:ext cx="30970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200" b="1" baseline="-25000" dirty="0" smtClean="0">
                  <a:latin typeface="Arial Narrow" pitchFamily="34" charset="0"/>
                </a:rPr>
                <a:t>k</a:t>
              </a:r>
              <a:endParaRPr lang="en-US" sz="3200" b="1" dirty="0"/>
            </a:p>
          </p:txBody>
        </p:sp>
      </p:grpSp>
      <p:grpSp>
        <p:nvGrpSpPr>
          <p:cNvPr id="107" name="Group 26"/>
          <p:cNvGrpSpPr/>
          <p:nvPr/>
        </p:nvGrpSpPr>
        <p:grpSpPr>
          <a:xfrm>
            <a:off x="228600" y="4267200"/>
            <a:ext cx="5029200" cy="914400"/>
            <a:chOff x="3962400" y="533400"/>
            <a:chExt cx="6172200" cy="914400"/>
          </a:xfrm>
        </p:grpSpPr>
        <p:sp>
          <p:nvSpPr>
            <p:cNvPr id="113" name="Rounded Rectangle 112"/>
            <p:cNvSpPr/>
            <p:nvPr/>
          </p:nvSpPr>
          <p:spPr>
            <a:xfrm>
              <a:off x="3962400" y="533400"/>
              <a:ext cx="6172200" cy="914400"/>
            </a:xfrm>
            <a:prstGeom prst="roundRect">
              <a:avLst>
                <a:gd name="adj" fmla="val 28607"/>
              </a:avLst>
            </a:prstGeom>
            <a:ln w="762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Century Gothic" pitchFamily="34" charset="0"/>
                </a:rPr>
                <a:t>(</a:t>
              </a:r>
              <a:r>
                <a:rPr lang="en-US" sz="2800" b="1" dirty="0" err="1" smtClean="0">
                  <a:latin typeface="Century Gothic" pitchFamily="34" charset="0"/>
                </a:rPr>
                <a:t>AuB</a:t>
              </a:r>
              <a:r>
                <a:rPr lang="en-US" sz="2800" b="1" dirty="0" smtClean="0">
                  <a:latin typeface="Century Gothic" pitchFamily="34" charset="0"/>
                </a:rPr>
                <a:t>) =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 χ</a:t>
              </a:r>
              <a:r>
                <a:rPr lang="en-US" sz="2800" b="1" dirty="0" smtClean="0">
                  <a:latin typeface="Century Gothic" pitchFamily="34" charset="0"/>
                </a:rPr>
                <a:t>(A)+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 χ</a:t>
              </a:r>
              <a:r>
                <a:rPr lang="en-US" sz="2800" b="1" dirty="0" smtClean="0">
                  <a:latin typeface="Century Gothic" pitchFamily="34" charset="0"/>
                </a:rPr>
                <a:t>(B) – 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Century Gothic" pitchFamily="34" charset="0"/>
                </a:rPr>
                <a:t>(A  B)</a:t>
              </a:r>
              <a:endParaRPr lang="en-US" sz="2800" b="1" dirty="0">
                <a:latin typeface="Century Gothic" pitchFamily="34" charset="0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 rot="10800000">
              <a:off x="9033508" y="762000"/>
              <a:ext cx="490256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Century Gothic" pitchFamily="34" charset="0"/>
                </a:rPr>
                <a:t>u</a:t>
              </a:r>
              <a:endParaRPr lang="en-US" sz="2800" b="1" dirty="0"/>
            </a:p>
          </p:txBody>
        </p:sp>
      </p:grp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76199" y="3581400"/>
            <a:ext cx="8044249" cy="2438400"/>
          </a:xfrm>
          <a:prstGeom prst="roundRect">
            <a:avLst/>
          </a:prstGeom>
          <a:solidFill>
            <a:schemeClr val="bg2">
              <a:lumMod val="95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Rounded Rectangle 22"/>
          <p:cNvSpPr/>
          <p:nvPr/>
        </p:nvSpPr>
        <p:spPr>
          <a:xfrm>
            <a:off x="228599" y="4038600"/>
            <a:ext cx="345989" cy="1447800"/>
          </a:xfrm>
          <a:prstGeom prst="roundRect">
            <a:avLst>
              <a:gd name="adj" fmla="val 4457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dirty="0" smtClean="0"/>
              <a:t>results</a:t>
            </a:r>
            <a:endParaRPr lang="en-US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609600" y="1676400"/>
            <a:ext cx="936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fix category of “</a:t>
            </a:r>
            <a:r>
              <a:rPr lang="en-US" sz="2400" b="1" dirty="0" smtClean="0">
                <a:solidFill>
                  <a:srgbClr val="FF0000"/>
                </a:solidFill>
              </a:rPr>
              <a:t>tame</a:t>
            </a:r>
            <a:r>
              <a:rPr lang="en-US" sz="2400" b="1" dirty="0" smtClean="0"/>
              <a:t>” or “</a:t>
            </a:r>
            <a:r>
              <a:rPr lang="en-US" sz="2400" b="1" dirty="0" smtClean="0">
                <a:solidFill>
                  <a:srgbClr val="FF0000"/>
                </a:solidFill>
              </a:rPr>
              <a:t>definable</a:t>
            </a:r>
            <a:r>
              <a:rPr lang="en-US" sz="2400" b="1" dirty="0" smtClean="0"/>
              <a:t>” sets (</a:t>
            </a:r>
            <a:r>
              <a:rPr lang="en-US" sz="2400" b="1" dirty="0" err="1" smtClean="0"/>
              <a:t>semialgebraic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subanalytic</a:t>
            </a:r>
            <a:r>
              <a:rPr lang="en-US" sz="2400" b="1" dirty="0" smtClean="0"/>
              <a:t>, …)</a:t>
            </a:r>
            <a:endParaRPr lang="en-US" sz="2400" b="1" dirty="0"/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838200" y="4760893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/>
              <a:t>all functions in CF(X) are of the form </a:t>
            </a:r>
          </a:p>
          <a:p>
            <a:r>
              <a:rPr lang="en-US" sz="2400" b="1" dirty="0" smtClean="0"/>
              <a:t>h = 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b="1" dirty="0" smtClean="0">
                <a:solidFill>
                  <a:prstClr val="black"/>
                </a:solidFill>
              </a:rPr>
              <a:t>c</a:t>
            </a:r>
            <a:r>
              <a:rPr lang="en-US" sz="2400" b="1" baseline="-25000" dirty="0" smtClean="0">
                <a:solidFill>
                  <a:prstClr val="black"/>
                </a:solidFill>
              </a:rPr>
              <a:t>i</a:t>
            </a:r>
            <a:r>
              <a:rPr lang="en-US" sz="2400" b="1" dirty="0" smtClean="0"/>
              <a:t>1</a:t>
            </a:r>
            <a:r>
              <a:rPr lang="en-US" sz="2400" b="1" baseline="-25000" dirty="0" smtClean="0"/>
              <a:t>U</a:t>
            </a:r>
            <a:r>
              <a:rPr lang="en-US" sz="2400" b="1" baseline="-50000" dirty="0" smtClean="0"/>
              <a:t>i</a:t>
            </a:r>
            <a:r>
              <a:rPr lang="en-US" sz="3200" b="1" dirty="0" smtClean="0"/>
              <a:t> </a:t>
            </a:r>
            <a:r>
              <a:rPr lang="en-US" sz="2400" b="1" dirty="0" smtClean="0"/>
              <a:t>for </a:t>
            </a:r>
            <a:r>
              <a:rPr lang="en-US" sz="2400" b="1" dirty="0" err="1" smtClean="0"/>
              <a:t>U</a:t>
            </a:r>
            <a:r>
              <a:rPr lang="en-US" sz="2400" b="1" baseline="-25000" dirty="0" err="1" smtClean="0"/>
              <a:t>i</a:t>
            </a:r>
            <a:r>
              <a:rPr lang="en-US" sz="2400" b="1" baseline="-25000" dirty="0" smtClean="0"/>
              <a:t> </a:t>
            </a:r>
            <a:r>
              <a:rPr lang="en-US" sz="2400" b="1" dirty="0" smtClean="0"/>
              <a:t> definable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838199" y="3733801"/>
            <a:ext cx="65737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/>
              <a:t>all definable sets are </a:t>
            </a:r>
            <a:r>
              <a:rPr lang="en-US" sz="2400" b="1" dirty="0" err="1" smtClean="0"/>
              <a:t>triangulable</a:t>
            </a:r>
            <a:r>
              <a:rPr lang="en-US" sz="2400" b="1" dirty="0" smtClean="0"/>
              <a:t> &amp; have </a:t>
            </a:r>
          </a:p>
          <a:p>
            <a:r>
              <a:rPr lang="en-US" sz="2400" b="1" dirty="0" smtClean="0"/>
              <a:t>a well-defined </a:t>
            </a:r>
            <a:r>
              <a:rPr lang="en-US" sz="2400" b="1" dirty="0" err="1" smtClean="0"/>
              <a:t>euler</a:t>
            </a:r>
            <a:r>
              <a:rPr lang="en-US" sz="2400" b="1" dirty="0" smtClean="0"/>
              <a:t> characteristic</a:t>
            </a:r>
            <a:endParaRPr lang="en-US" sz="2400" b="1" dirty="0"/>
          </a:p>
        </p:txBody>
      </p:sp>
      <p:pic>
        <p:nvPicPr>
          <p:cNvPr id="57346" name="Picture 2" descr="http://assets.cambridge.org/97805215/98385/cover/97805215983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743200"/>
            <a:ext cx="2590800" cy="3886202"/>
          </a:xfrm>
          <a:prstGeom prst="rect">
            <a:avLst/>
          </a:prstGeom>
          <a:noFill/>
        </p:spPr>
      </p:pic>
      <p:sp>
        <p:nvSpPr>
          <p:cNvPr id="18" name="Rounded Rectangle 17"/>
          <p:cNvSpPr/>
          <p:nvPr/>
        </p:nvSpPr>
        <p:spPr>
          <a:xfrm>
            <a:off x="3733800" y="337345"/>
            <a:ext cx="5943600" cy="990600"/>
          </a:xfrm>
          <a:prstGeom prst="roundRect">
            <a:avLst>
              <a:gd name="adj" fmla="val 28607"/>
            </a:avLst>
          </a:prstGeom>
          <a:solidFill>
            <a:srgbClr val="FFFFFF">
              <a:alpha val="80000"/>
            </a:srgb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w Cen MT" pitchFamily="34" charset="0"/>
              </a:rPr>
              <a:t>  </a:t>
            </a:r>
            <a:r>
              <a:rPr lang="en-US" sz="4800" dirty="0" smtClean="0">
                <a:latin typeface="Calibri" pitchFamily="34" charset="0"/>
              </a:rPr>
              <a:t>ingredient #2: CF(X)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" y="2209800"/>
            <a:ext cx="9369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CF(X) = Z-valued functions whose level sets are locally finite </a:t>
            </a:r>
          </a:p>
          <a:p>
            <a:r>
              <a:rPr lang="en-US" sz="2400" b="1" dirty="0" smtClean="0"/>
              <a:t>	and definable</a:t>
            </a:r>
            <a:endParaRPr lang="en-US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6" grpId="0"/>
      <p:bldP spid="54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152400" y="1295400"/>
            <a:ext cx="8839200" cy="20574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explicit definition: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chemeClr val="accent5"/>
              </a:solidFill>
            </a:endParaRPr>
          </a:p>
          <a:p>
            <a:endParaRPr lang="en-US" sz="2000" b="1" dirty="0" smtClean="0">
              <a:solidFill>
                <a:schemeClr val="accent5"/>
              </a:solidFill>
            </a:endParaRPr>
          </a:p>
          <a:p>
            <a:endParaRPr lang="en-US" sz="2000" b="1" dirty="0" smtClean="0">
              <a:solidFill>
                <a:schemeClr val="accent5"/>
              </a:solidFill>
            </a:endParaRPr>
          </a:p>
          <a:p>
            <a:r>
              <a:rPr lang="en-US" sz="2000" b="1" dirty="0" smtClean="0">
                <a:solidFill>
                  <a:schemeClr val="accent5"/>
                </a:solidFill>
              </a:rPr>
              <a:t> </a:t>
            </a:r>
            <a:endParaRPr 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610600" y="1676400"/>
            <a:ext cx="304800" cy="1371600"/>
          </a:xfrm>
          <a:prstGeom prst="roundRect">
            <a:avLst>
              <a:gd name="adj" fmla="val 44574"/>
            </a:avLst>
          </a:prstGeom>
          <a:solidFill>
            <a:schemeClr val="accent2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err="1" smtClean="0"/>
              <a:t>euler</a:t>
            </a:r>
            <a:r>
              <a:rPr lang="en-US" dirty="0" smtClean="0"/>
              <a:t> integral</a:t>
            </a:r>
            <a:endParaRPr lang="en-US" dirty="0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1330325" y="2149117"/>
            <a:ext cx="10070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/>
              <a:t> </a:t>
            </a:r>
            <a:r>
              <a:rPr lang="el-GR" sz="3600" b="1" dirty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1600" b="1" dirty="0"/>
              <a:t> </a:t>
            </a:r>
            <a:r>
              <a:rPr lang="en-US" sz="2400" b="1" dirty="0"/>
              <a:t>h 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</a:t>
            </a:r>
            <a:endParaRPr lang="en-US" sz="2000" b="1" baseline="-25000" dirty="0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2209800" y="2173069"/>
            <a:ext cx="22910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/>
              <a:t>= 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1600" b="1" dirty="0" smtClean="0"/>
              <a:t> </a:t>
            </a:r>
            <a:r>
              <a:rPr lang="en-US" sz="3600" b="1" dirty="0" smtClean="0"/>
              <a:t>(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/>
              <a:t>c</a:t>
            </a:r>
            <a:r>
              <a:rPr lang="en-US" sz="2400" b="1" baseline="-25000" dirty="0" smtClean="0"/>
              <a:t>i</a:t>
            </a:r>
            <a:r>
              <a:rPr lang="en-US" sz="2400" b="1" dirty="0" smtClean="0"/>
              <a:t>1</a:t>
            </a:r>
            <a:r>
              <a:rPr lang="en-US" sz="2400" b="1" baseline="-25000" dirty="0" smtClean="0"/>
              <a:t>U</a:t>
            </a:r>
            <a:r>
              <a:rPr lang="en-US" sz="2400" b="1" baseline="-50000" dirty="0" smtClean="0"/>
              <a:t>i</a:t>
            </a:r>
            <a:r>
              <a:rPr lang="en-US" sz="3600" b="1" dirty="0" smtClean="0">
                <a:solidFill>
                  <a:prstClr val="black"/>
                </a:solidFill>
              </a:rPr>
              <a:t>) </a:t>
            </a:r>
            <a:r>
              <a:rPr lang="en-US" sz="2400" b="1" dirty="0" smtClean="0"/>
              <a:t>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</a:t>
            </a:r>
            <a:r>
              <a:rPr lang="en-US" sz="3200" b="1" dirty="0"/>
              <a:t> </a:t>
            </a:r>
            <a:endParaRPr lang="en-US" sz="2000" b="1" baseline="-25000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191000" y="2173069"/>
            <a:ext cx="20505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/>
              <a:t>=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3600" b="1" dirty="0" smtClean="0"/>
              <a:t>(</a:t>
            </a:r>
            <a:r>
              <a:rPr lang="en-US" sz="2400" b="1" dirty="0" err="1" smtClean="0">
                <a:solidFill>
                  <a:prstClr val="black"/>
                </a:solidFill>
              </a:rPr>
              <a:t>c</a:t>
            </a:r>
            <a:r>
              <a:rPr lang="en-US" sz="2400" b="1" baseline="-25000" dirty="0" err="1" smtClean="0">
                <a:solidFill>
                  <a:prstClr val="black"/>
                </a:solidFill>
              </a:rPr>
              <a:t>i</a:t>
            </a:r>
            <a:r>
              <a:rPr lang="en-US" sz="2400" b="1" baseline="-25000" dirty="0" smtClean="0">
                <a:solidFill>
                  <a:prstClr val="black"/>
                </a:solidFill>
              </a:rPr>
              <a:t> </a:t>
            </a:r>
            <a:r>
              <a:rPr lang="el-GR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400" b="1" dirty="0" smtClean="0"/>
              <a:t>1</a:t>
            </a:r>
            <a:r>
              <a:rPr lang="en-US" sz="2400" b="1" baseline="-25000" dirty="0" smtClean="0"/>
              <a:t>U</a:t>
            </a:r>
            <a:r>
              <a:rPr lang="en-US" sz="2400" b="1" baseline="-50000" dirty="0" smtClean="0"/>
              <a:t>i</a:t>
            </a:r>
            <a:r>
              <a:rPr lang="en-US" sz="3600" b="1" dirty="0" smtClean="0">
                <a:solidFill>
                  <a:prstClr val="black"/>
                </a:solidFill>
              </a:rPr>
              <a:t>)</a:t>
            </a:r>
            <a:r>
              <a:rPr lang="en-US" sz="2400" b="1" dirty="0" smtClean="0"/>
              <a:t>d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/>
              <a:t> </a:t>
            </a:r>
            <a:r>
              <a:rPr lang="en-US" sz="3200" b="1" dirty="0"/>
              <a:t> </a:t>
            </a:r>
            <a:endParaRPr lang="en-US" sz="2000" b="1" baseline="-25000" dirty="0"/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6019800" y="2173069"/>
            <a:ext cx="1556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/>
              <a:t>= 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b="1" dirty="0" err="1" smtClean="0"/>
              <a:t>c</a:t>
            </a:r>
            <a:r>
              <a:rPr lang="en-US" sz="2400" b="1" baseline="-25000" dirty="0" err="1" smtClean="0"/>
              <a:t>i</a:t>
            </a:r>
            <a:r>
              <a:rPr lang="en-US" sz="2400" b="1" dirty="0" smtClean="0"/>
              <a:t>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U</a:t>
            </a:r>
            <a:r>
              <a:rPr lang="en-US" sz="2400" b="1" baseline="-25000" dirty="0" err="1" smtClean="0"/>
              <a:t>i</a:t>
            </a:r>
            <a:r>
              <a:rPr lang="en-US" sz="2400" b="1" dirty="0" smtClean="0"/>
              <a:t>)</a:t>
            </a:r>
            <a:r>
              <a:rPr lang="en-US" sz="3200" b="1" dirty="0" smtClean="0"/>
              <a:t> </a:t>
            </a:r>
            <a:endParaRPr lang="en-US" sz="2000" b="1" baseline="-25000" dirty="0"/>
          </a:p>
        </p:txBody>
      </p:sp>
      <p:sp>
        <p:nvSpPr>
          <p:cNvPr id="26" name="Rounded Rectangle 25"/>
          <p:cNvSpPr/>
          <p:nvPr/>
        </p:nvSpPr>
        <p:spPr>
          <a:xfrm>
            <a:off x="3505200" y="76200"/>
            <a:ext cx="61517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integration: explicit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1981200" y="4953000"/>
            <a:ext cx="5029200" cy="914400"/>
            <a:chOff x="3962400" y="533400"/>
            <a:chExt cx="6172200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3962400" y="533400"/>
              <a:ext cx="6172200" cy="914400"/>
            </a:xfrm>
            <a:prstGeom prst="roundRect">
              <a:avLst>
                <a:gd name="adj" fmla="val 28607"/>
              </a:avLst>
            </a:prstGeom>
            <a:ln w="762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Century Gothic" pitchFamily="34" charset="0"/>
                </a:rPr>
                <a:t>(</a:t>
              </a:r>
              <a:r>
                <a:rPr lang="en-US" sz="2800" b="1" dirty="0" err="1" smtClean="0">
                  <a:latin typeface="Century Gothic" pitchFamily="34" charset="0"/>
                </a:rPr>
                <a:t>AuB</a:t>
              </a:r>
              <a:r>
                <a:rPr lang="en-US" sz="2800" b="1" dirty="0" smtClean="0">
                  <a:latin typeface="Century Gothic" pitchFamily="34" charset="0"/>
                </a:rPr>
                <a:t>) =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 χ</a:t>
              </a:r>
              <a:r>
                <a:rPr lang="en-US" sz="2800" b="1" dirty="0" smtClean="0">
                  <a:latin typeface="Century Gothic" pitchFamily="34" charset="0"/>
                </a:rPr>
                <a:t>(A)+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 χ</a:t>
              </a:r>
              <a:r>
                <a:rPr lang="en-US" sz="2800" b="1" dirty="0" smtClean="0">
                  <a:latin typeface="Century Gothic" pitchFamily="34" charset="0"/>
                </a:rPr>
                <a:t>(B) – </a:t>
              </a:r>
              <a:r>
                <a:rPr lang="el-GR" sz="2800" b="1" dirty="0" smtClean="0">
                  <a:latin typeface="Times New Roman" pitchFamily="18" charset="0"/>
                  <a:cs typeface="Times New Roman" pitchFamily="18" charset="0"/>
                </a:rPr>
                <a:t>χ</a:t>
              </a:r>
              <a:r>
                <a:rPr lang="en-US" sz="2800" b="1" dirty="0" smtClean="0">
                  <a:latin typeface="Century Gothic" pitchFamily="34" charset="0"/>
                </a:rPr>
                <a:t>(A  B)</a:t>
              </a:r>
              <a:endParaRPr lang="en-US" sz="2800" b="1" dirty="0">
                <a:latin typeface="Century Gothic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rot="10800000">
              <a:off x="9033508" y="762000"/>
              <a:ext cx="490256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latin typeface="Century Gothic" pitchFamily="34" charset="0"/>
                </a:rPr>
                <a:t>u</a:t>
              </a:r>
              <a:endParaRPr lang="en-US" sz="2800" b="1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35088" y="3733800"/>
            <a:ext cx="8113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the integral is independent of how the integrand is decomposed…</a:t>
            </a:r>
            <a:endParaRPr lang="en-US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547093" y="4191000"/>
            <a:ext cx="3357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…thanks to </a:t>
            </a:r>
            <a:r>
              <a:rPr lang="en-US" sz="2400" b="1" dirty="0" err="1" smtClean="0"/>
              <a:t>mayer-vietoris</a:t>
            </a:r>
            <a:endParaRPr lang="en-US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8" grpId="0" animBg="1"/>
      <p:bldP spid="16" grpId="0"/>
      <p:bldP spid="17" grpId="0"/>
      <p:bldP spid="19" grpId="0"/>
      <p:bldP spid="25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3505200" y="76200"/>
            <a:ext cx="61517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integration: implicit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8599" y="1066800"/>
            <a:ext cx="8686801" cy="19050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2"/>
                </a:solidFill>
              </a:rPr>
              <a:t>[</a:t>
            </a:r>
            <a:r>
              <a:rPr lang="en-US" sz="2400" b="1" dirty="0" err="1" smtClean="0">
                <a:solidFill>
                  <a:schemeClr val="tx2"/>
                </a:solidFill>
              </a:rPr>
              <a:t>schapira</a:t>
            </a:r>
            <a:r>
              <a:rPr lang="en-US" sz="2400" b="1" dirty="0" smtClean="0">
                <a:solidFill>
                  <a:schemeClr val="tx2"/>
                </a:solidFill>
              </a:rPr>
              <a:t>; via </a:t>
            </a:r>
            <a:r>
              <a:rPr lang="en-US" sz="2400" b="1" dirty="0" err="1" smtClean="0">
                <a:solidFill>
                  <a:schemeClr val="tx2"/>
                </a:solidFill>
              </a:rPr>
              <a:t>kashiwara</a:t>
            </a:r>
            <a:r>
              <a:rPr lang="en-US" sz="2400" b="1" dirty="0" smtClean="0">
                <a:solidFill>
                  <a:schemeClr val="tx2"/>
                </a:solidFill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</a:rPr>
              <a:t>macpherson</a:t>
            </a:r>
            <a:r>
              <a:rPr lang="en-US" sz="2400" b="1" dirty="0" smtClean="0">
                <a:solidFill>
                  <a:schemeClr val="tx2"/>
                </a:solidFill>
              </a:rPr>
              <a:t>, 1970’s] </a:t>
            </a:r>
          </a:p>
          <a:p>
            <a:r>
              <a:rPr lang="en-US" sz="2400" b="1" dirty="0" smtClean="0">
                <a:solidFill>
                  <a:srgbClr val="006600"/>
                </a:solidFill>
              </a:rPr>
              <a:t/>
            </a:r>
            <a:br>
              <a:rPr lang="en-US" sz="2400" b="1" dirty="0" smtClean="0">
                <a:solidFill>
                  <a:srgbClr val="006600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the </a:t>
            </a:r>
            <a:r>
              <a:rPr lang="en-US" sz="2400" b="1" dirty="0" smtClean="0">
                <a:solidFill>
                  <a:srgbClr val="FF0000"/>
                </a:solidFill>
              </a:rPr>
              <a:t>right-derived direct image </a:t>
            </a:r>
            <a:r>
              <a:rPr lang="en-US" sz="2400" b="1" dirty="0" smtClean="0">
                <a:solidFill>
                  <a:schemeClr val="tx1"/>
                </a:solidFill>
              </a:rPr>
              <a:t>on CF is the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correct way to understand </a:t>
            </a:r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68651" name="Rectangle 11"/>
          <p:cNvSpPr>
            <a:spLocks noChangeArrowheads="1"/>
          </p:cNvSpPr>
          <p:nvPr/>
        </p:nvSpPr>
        <p:spPr bwMode="auto">
          <a:xfrm>
            <a:off x="7370928" y="2486111"/>
            <a:ext cx="3674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F</a:t>
            </a:r>
            <a:r>
              <a:rPr lang="en-US" sz="2000" b="1" baseline="-25000" dirty="0" smtClean="0">
                <a:solidFill>
                  <a:schemeClr val="accent2"/>
                </a:solidFill>
              </a:rPr>
              <a:t>*</a:t>
            </a:r>
            <a:endParaRPr 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368652" name="Rectangle 12"/>
          <p:cNvSpPr>
            <a:spLocks noChangeArrowheads="1"/>
          </p:cNvSpPr>
          <p:nvPr/>
        </p:nvSpPr>
        <p:spPr bwMode="auto">
          <a:xfrm>
            <a:off x="609599" y="3200400"/>
            <a:ext cx="57414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/>
              <a:t>in the case where Y is a point, CF(Y)=Z, and the </a:t>
            </a:r>
            <a:r>
              <a:rPr lang="en-US" sz="2400" b="1" dirty="0" err="1" smtClean="0"/>
              <a:t>pushforward</a:t>
            </a:r>
            <a:r>
              <a:rPr lang="en-US" sz="2400" b="1" dirty="0" smtClean="0"/>
              <a:t> is a homomorphism  from CF(X) to Z which respects all the </a:t>
            </a:r>
            <a:r>
              <a:rPr lang="en-US" sz="2400" b="1" dirty="0" err="1" smtClean="0"/>
              <a:t>gluings</a:t>
            </a:r>
            <a:r>
              <a:rPr lang="en-US" sz="2400" b="1" dirty="0" smtClean="0"/>
              <a:t> implicit in sheaves...</a:t>
            </a:r>
            <a:endParaRPr lang="en-US" sz="2400" b="1" dirty="0"/>
          </a:p>
        </p:txBody>
      </p:sp>
      <p:grpSp>
        <p:nvGrpSpPr>
          <p:cNvPr id="2" name="Group 35"/>
          <p:cNvGrpSpPr/>
          <p:nvPr/>
        </p:nvGrpSpPr>
        <p:grpSpPr>
          <a:xfrm>
            <a:off x="6324600" y="1305580"/>
            <a:ext cx="2438400" cy="1299865"/>
            <a:chOff x="5410200" y="3505200"/>
            <a:chExt cx="2438400" cy="1299865"/>
          </a:xfrm>
        </p:grpSpPr>
        <p:sp>
          <p:nvSpPr>
            <p:cNvPr id="23" name="TextBox 22"/>
            <p:cNvSpPr txBox="1"/>
            <p:nvPr/>
          </p:nvSpPr>
          <p:spPr>
            <a:xfrm>
              <a:off x="5867400" y="3505200"/>
              <a:ext cx="22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X</a:t>
              </a:r>
              <a:endParaRPr lang="en-US" sz="24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124700" y="3505200"/>
              <a:ext cx="22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Y</a:t>
              </a:r>
              <a:endParaRPr lang="en-US" sz="2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410200" y="434340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CF(X)</a:t>
              </a:r>
              <a:endParaRPr lang="en-US" sz="24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29400" y="4343400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CF(Y)</a:t>
              </a:r>
              <a:endParaRPr lang="en-US" sz="2400" b="1" dirty="0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6248400" y="3733800"/>
              <a:ext cx="76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6400800" y="45720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3" idx="2"/>
              <a:endCxn id="25" idx="0"/>
            </p:cNvCxnSpPr>
            <p:nvPr/>
          </p:nvCxnSpPr>
          <p:spPr>
            <a:xfrm rot="5400000">
              <a:off x="5793433" y="4155132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rot="5400000">
              <a:off x="7051526" y="4149874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7391400" y="107698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3" name="Group 29"/>
          <p:cNvGrpSpPr/>
          <p:nvPr/>
        </p:nvGrpSpPr>
        <p:grpSpPr>
          <a:xfrm>
            <a:off x="6324600" y="3195935"/>
            <a:ext cx="2590800" cy="1299865"/>
            <a:chOff x="5410200" y="3505200"/>
            <a:chExt cx="2590800" cy="1299865"/>
          </a:xfrm>
        </p:grpSpPr>
        <p:sp>
          <p:nvSpPr>
            <p:cNvPr id="32" name="TextBox 31"/>
            <p:cNvSpPr txBox="1"/>
            <p:nvPr/>
          </p:nvSpPr>
          <p:spPr>
            <a:xfrm>
              <a:off x="5867400" y="3505200"/>
              <a:ext cx="22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X</a:t>
              </a:r>
              <a:endParaRPr lang="en-US" sz="24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037696" y="3523313"/>
              <a:ext cx="419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pt</a:t>
              </a:r>
              <a:endParaRPr lang="en-US" sz="20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10200" y="434340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CF(X)</a:t>
              </a:r>
              <a:endParaRPr lang="en-US" sz="24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781800" y="4343400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</a:t>
              </a:r>
              <a:r>
                <a:rPr lang="en-US" sz="2000" b="1" dirty="0" smtClean="0"/>
                <a:t>pt</a:t>
              </a:r>
              <a:r>
                <a:rPr lang="en-US" sz="2400" b="1" dirty="0" smtClean="0"/>
                <a:t>)=Z</a:t>
              </a:r>
              <a:endParaRPr lang="en-US" sz="2400" b="1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6248400" y="3733800"/>
              <a:ext cx="76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6400800" y="45720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2" idx="2"/>
              <a:endCxn id="35" idx="0"/>
            </p:cNvCxnSpPr>
            <p:nvPr/>
          </p:nvCxnSpPr>
          <p:spPr>
            <a:xfrm rot="5400000">
              <a:off x="5793433" y="4155132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5400000">
              <a:off x="7051526" y="4149874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7162800" y="4267200"/>
            <a:ext cx="6479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d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572000" y="4953000"/>
            <a:ext cx="4572000" cy="990600"/>
          </a:xfrm>
          <a:prstGeom prst="roundRect">
            <a:avLst/>
          </a:prstGeom>
          <a:solidFill>
            <a:schemeClr val="bg2">
              <a:lumMod val="95000"/>
              <a:alpha val="2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corollary: 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schapira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viro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; 1980’s] </a:t>
            </a:r>
          </a:p>
          <a:p>
            <a:r>
              <a:rPr lang="en-US" sz="2400" b="1" dirty="0" err="1" smtClean="0">
                <a:solidFill>
                  <a:schemeClr val="accent2"/>
                </a:solidFill>
              </a:rPr>
              <a:t>fubini</a:t>
            </a:r>
            <a:r>
              <a:rPr lang="en-US" sz="2400" b="1" dirty="0" smtClean="0">
                <a:solidFill>
                  <a:schemeClr val="accent2"/>
                </a:solidFill>
              </a:rPr>
              <a:t> theorem</a:t>
            </a: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1445525" y="6199495"/>
            <a:ext cx="3674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F</a:t>
            </a:r>
            <a:r>
              <a:rPr lang="en-US" sz="2000" b="1" baseline="-25000" dirty="0" smtClean="0">
                <a:solidFill>
                  <a:schemeClr val="accent2"/>
                </a:solidFill>
              </a:rPr>
              <a:t>*</a:t>
            </a:r>
            <a:endParaRPr lang="en-US" sz="1400" b="1" baseline="-25000" dirty="0">
              <a:solidFill>
                <a:srgbClr val="FF0000"/>
              </a:solidFill>
            </a:endParaRPr>
          </a:p>
        </p:txBody>
      </p:sp>
      <p:grpSp>
        <p:nvGrpSpPr>
          <p:cNvPr id="4" name="Group 45"/>
          <p:cNvGrpSpPr/>
          <p:nvPr/>
        </p:nvGrpSpPr>
        <p:grpSpPr>
          <a:xfrm>
            <a:off x="457200" y="5029200"/>
            <a:ext cx="2438400" cy="1299865"/>
            <a:chOff x="5410200" y="3505200"/>
            <a:chExt cx="2438400" cy="1299865"/>
          </a:xfrm>
        </p:grpSpPr>
        <p:sp>
          <p:nvSpPr>
            <p:cNvPr id="47" name="TextBox 46"/>
            <p:cNvSpPr txBox="1"/>
            <p:nvPr/>
          </p:nvSpPr>
          <p:spPr>
            <a:xfrm>
              <a:off x="5867400" y="3505200"/>
              <a:ext cx="22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X</a:t>
              </a:r>
              <a:endParaRPr lang="en-US" sz="24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124700" y="3505200"/>
              <a:ext cx="22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Y</a:t>
              </a:r>
              <a:endParaRPr lang="en-US" sz="24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410200" y="434340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CF(X)</a:t>
              </a:r>
              <a:endParaRPr lang="en-US" sz="2400" b="1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629400" y="4343400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CF(Y)</a:t>
              </a:r>
              <a:endParaRPr lang="en-US" sz="2400" b="1" dirty="0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6248400" y="3733800"/>
              <a:ext cx="76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6400800" y="45720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47" idx="2"/>
              <a:endCxn id="49" idx="0"/>
            </p:cNvCxnSpPr>
            <p:nvPr/>
          </p:nvCxnSpPr>
          <p:spPr>
            <a:xfrm rot="5400000">
              <a:off x="5793433" y="4155132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5400000">
              <a:off x="7051526" y="4149874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524000" y="480060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5" name="Group 55"/>
          <p:cNvGrpSpPr/>
          <p:nvPr/>
        </p:nvGrpSpPr>
        <p:grpSpPr>
          <a:xfrm>
            <a:off x="2514600" y="5047313"/>
            <a:ext cx="1752600" cy="1281752"/>
            <a:chOff x="6248400" y="3523313"/>
            <a:chExt cx="1752600" cy="1281752"/>
          </a:xfrm>
        </p:grpSpPr>
        <p:sp>
          <p:nvSpPr>
            <p:cNvPr id="58" name="TextBox 57"/>
            <p:cNvSpPr txBox="1"/>
            <p:nvPr/>
          </p:nvSpPr>
          <p:spPr>
            <a:xfrm>
              <a:off x="7037696" y="3523313"/>
              <a:ext cx="419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pt</a:t>
              </a:r>
              <a:endParaRPr lang="en-US" sz="2000" b="1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781800" y="4343400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CF(</a:t>
              </a:r>
              <a:r>
                <a:rPr lang="en-US" sz="2000" b="1" dirty="0" smtClean="0"/>
                <a:t>pt</a:t>
              </a:r>
              <a:r>
                <a:rPr lang="en-US" sz="2400" b="1" dirty="0" smtClean="0"/>
                <a:t>)=Z</a:t>
              </a:r>
              <a:endParaRPr lang="en-US" sz="2400" b="1" dirty="0"/>
            </a:p>
          </p:txBody>
        </p:sp>
        <p:cxnSp>
          <p:nvCxnSpPr>
            <p:cNvPr id="61" name="Straight Arrow Connector 60"/>
            <p:cNvCxnSpPr/>
            <p:nvPr/>
          </p:nvCxnSpPr>
          <p:spPr>
            <a:xfrm>
              <a:off x="6248400" y="3733800"/>
              <a:ext cx="76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6400800" y="45720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rot="5400000">
              <a:off x="7051526" y="4149874"/>
              <a:ext cx="376535" cy="1588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5" name="Rectangle 11"/>
          <p:cNvSpPr>
            <a:spLocks noChangeArrowheads="1"/>
          </p:cNvSpPr>
          <p:nvPr/>
        </p:nvSpPr>
        <p:spPr bwMode="auto">
          <a:xfrm>
            <a:off x="2590800" y="6182380"/>
            <a:ext cx="6479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d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68651" grpId="0"/>
      <p:bldP spid="368652" grpId="0"/>
      <p:bldP spid="27" grpId="0"/>
      <p:bldP spid="42" grpId="0"/>
      <p:bldP spid="44" grpId="0" animBg="1"/>
      <p:bldP spid="45" grpId="0"/>
      <p:bldP spid="55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42" t="11894" r="5333" b="3620"/>
          <a:stretch>
            <a:fillRect/>
          </a:stretch>
        </p:blipFill>
        <p:spPr bwMode="auto">
          <a:xfrm>
            <a:off x="398677" y="1995819"/>
            <a:ext cx="8440523" cy="478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2199" name="Rectangle 7"/>
          <p:cNvSpPr>
            <a:spLocks noChangeArrowheads="1"/>
          </p:cNvSpPr>
          <p:nvPr/>
        </p:nvSpPr>
        <p:spPr bwMode="auto">
          <a:xfrm>
            <a:off x="357188" y="1004248"/>
            <a:ext cx="8563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/>
              <a:t>a  network of “anonymous” sensors returns target counts without IDs</a:t>
            </a:r>
            <a:endParaRPr lang="en-US" sz="2400" b="1" dirty="0"/>
          </a:p>
        </p:txBody>
      </p:sp>
      <p:sp>
        <p:nvSpPr>
          <p:cNvPr id="26" name="Oval 25"/>
          <p:cNvSpPr/>
          <p:nvPr/>
        </p:nvSpPr>
        <p:spPr>
          <a:xfrm>
            <a:off x="1981200" y="1604283"/>
            <a:ext cx="120827" cy="12082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/>
          </a:p>
        </p:txBody>
      </p:sp>
      <p:sp>
        <p:nvSpPr>
          <p:cNvPr id="27" name="Oval 26"/>
          <p:cNvSpPr/>
          <p:nvPr/>
        </p:nvSpPr>
        <p:spPr>
          <a:xfrm>
            <a:off x="3075339" y="1604283"/>
            <a:ext cx="120827" cy="12082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/>
          </a:p>
        </p:txBody>
      </p:sp>
      <p:sp>
        <p:nvSpPr>
          <p:cNvPr id="28" name="Oval 27"/>
          <p:cNvSpPr/>
          <p:nvPr/>
        </p:nvSpPr>
        <p:spPr>
          <a:xfrm>
            <a:off x="4169478" y="1604283"/>
            <a:ext cx="120827" cy="120827"/>
          </a:xfrm>
          <a:prstGeom prst="ellipse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/>
          </a:p>
        </p:txBody>
      </p:sp>
      <p:sp>
        <p:nvSpPr>
          <p:cNvPr id="29" name="Oval 28"/>
          <p:cNvSpPr/>
          <p:nvPr/>
        </p:nvSpPr>
        <p:spPr>
          <a:xfrm>
            <a:off x="5263617" y="1604283"/>
            <a:ext cx="120827" cy="120827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/>
          </a:p>
        </p:txBody>
      </p:sp>
      <p:sp>
        <p:nvSpPr>
          <p:cNvPr id="30" name="Oval 29"/>
          <p:cNvSpPr/>
          <p:nvPr/>
        </p:nvSpPr>
        <p:spPr>
          <a:xfrm>
            <a:off x="6357755" y="1604283"/>
            <a:ext cx="120827" cy="120827"/>
          </a:xfrm>
          <a:prstGeom prst="ellipse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/>
          </a:p>
        </p:txBody>
      </p:sp>
      <p:sp>
        <p:nvSpPr>
          <p:cNvPr id="45" name="TextBox 44"/>
          <p:cNvSpPr txBox="1"/>
          <p:nvPr/>
        </p:nvSpPr>
        <p:spPr>
          <a:xfrm>
            <a:off x="2154292" y="1447800"/>
            <a:ext cx="7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= 0</a:t>
            </a:r>
            <a:endParaRPr lang="en-US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257156" y="1447800"/>
            <a:ext cx="7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= 1</a:t>
            </a:r>
            <a:endParaRPr 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353040" y="1447800"/>
            <a:ext cx="7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= 2</a:t>
            </a:r>
            <a:endParaRPr lang="en-US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441944" y="1447800"/>
            <a:ext cx="7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= 3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537827" y="1447800"/>
            <a:ext cx="7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= 4</a:t>
            </a:r>
            <a:endParaRPr lang="en-US" sz="2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953000" y="76200"/>
            <a:ext cx="4703928" cy="838200"/>
          </a:xfrm>
          <a:prstGeom prst="roundRect">
            <a:avLst>
              <a:gd name="adj" fmla="val 28607"/>
            </a:avLst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problem</a:t>
            </a:r>
            <a:endParaRPr lang="en-US" sz="4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9" grpId="0"/>
      <p:bldP spid="26" grpId="0" animBg="1"/>
      <p:bldP spid="27" grpId="0" animBg="1"/>
      <p:bldP spid="28" grpId="0" animBg="1"/>
      <p:bldP spid="29" grpId="0" animBg="1"/>
      <p:bldP spid="30" grpId="0" animBg="1"/>
      <p:bldP spid="45" grpId="0"/>
      <p:bldP spid="46" grpId="0"/>
      <p:bldP spid="47" grpId="0"/>
      <p:bldP spid="48" grpId="0"/>
      <p:bldP spid="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1.5|7.4|1.7|6.1|2|9.4|13.6|4.7|20.4|1.8|3.3|7.5|2.9|2|12.7|8.6|3.6|4.6|3.8"/>
</p:tagLst>
</file>

<file path=ppt/theme/theme1.xml><?xml version="1.0" encoding="utf-8"?>
<a:theme xmlns:a="http://schemas.openxmlformats.org/drawingml/2006/main" name="Public Lecture">
  <a:themeElements>
    <a:clrScheme name="Fall 2007 custom">
      <a:dk1>
        <a:sysClr val="windowText" lastClr="000000"/>
      </a:dk1>
      <a:lt1>
        <a:sysClr val="window" lastClr="FFFFFF"/>
      </a:lt1>
      <a:dk2>
        <a:srgbClr val="5D5C64"/>
      </a:dk2>
      <a:lt2>
        <a:srgbClr val="FFFFFF"/>
      </a:lt2>
      <a:accent1>
        <a:srgbClr val="FFFF00"/>
      </a:accent1>
      <a:accent2>
        <a:srgbClr val="EA0000"/>
      </a:accent2>
      <a:accent3>
        <a:srgbClr val="73C1C7"/>
      </a:accent3>
      <a:accent4>
        <a:srgbClr val="00B000"/>
      </a:accent4>
      <a:accent5>
        <a:srgbClr val="7030A0"/>
      </a:accent5>
      <a:accent6>
        <a:srgbClr val="FFC000"/>
      </a:accent6>
      <a:hlink>
        <a:srgbClr val="CF3B0D"/>
      </a:hlink>
      <a:folHlink>
        <a:srgbClr val="7E756C"/>
      </a:folHlink>
    </a:clrScheme>
    <a:fontScheme name="whatever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Public Lecture</Template>
  <TotalTime>7277</TotalTime>
  <Words>1788</Words>
  <Application>Microsoft Office PowerPoint</Application>
  <PresentationFormat>On-screen Show (4:3)</PresentationFormat>
  <Paragraphs>335</Paragraphs>
  <Slides>37</Slides>
  <Notes>37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Public Lecture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Illinois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sheaves for data</dc:title>
  <dc:creator>Robert W. Ghrist</dc:creator>
  <cp:lastModifiedBy>ghrist</cp:lastModifiedBy>
  <cp:revision>293</cp:revision>
  <dcterms:created xsi:type="dcterms:W3CDTF">2007-09-27T21:37:12Z</dcterms:created>
  <dcterms:modified xsi:type="dcterms:W3CDTF">2011-08-25T20:12:30Z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